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62" r:id="rId5"/>
    <p:sldId id="265" r:id="rId6"/>
    <p:sldId id="263" r:id="rId7"/>
    <p:sldId id="264" r:id="rId8"/>
    <p:sldId id="258" r:id="rId9"/>
    <p:sldId id="267" r:id="rId10"/>
    <p:sldId id="268" r:id="rId11"/>
    <p:sldId id="271" r:id="rId12"/>
    <p:sldId id="257" r:id="rId13"/>
    <p:sldId id="272" r:id="rId14"/>
    <p:sldId id="273" r:id="rId15"/>
    <p:sldId id="275" r:id="rId16"/>
    <p:sldId id="276" r:id="rId17"/>
    <p:sldId id="274" r:id="rId18"/>
    <p:sldId id="277" r:id="rId19"/>
    <p:sldId id="280" r:id="rId20"/>
    <p:sldId id="279" r:id="rId21"/>
    <p:sldId id="281" r:id="rId22"/>
    <p:sldId id="282" r:id="rId23"/>
    <p:sldId id="283" r:id="rId24"/>
    <p:sldId id="284" r:id="rId25"/>
    <p:sldId id="266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24.01.2017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928670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 організацію </a:t>
            </a: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дитячого харчування в ДНЗ. </a:t>
            </a:r>
            <a:r>
              <a:rPr lang="uk-UA" b="1" dirty="0" smtClean="0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FF00"/>
                </a:solidFill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8596" y="2643182"/>
            <a:ext cx="62151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Monotype Corsiva" pitchFamily="66" charset="0"/>
              </a:rPr>
              <a:t>Завідувач  </a:t>
            </a:r>
            <a:r>
              <a:rPr lang="uk-UA" sz="3600" b="1" dirty="0">
                <a:solidFill>
                  <a:srgbClr val="0070C0"/>
                </a:solidFill>
                <a:latin typeface="Monotype Corsiva" pitchFamily="66" charset="0"/>
              </a:rPr>
              <a:t>ДНЗ № </a:t>
            </a:r>
            <a:r>
              <a:rPr lang="uk-UA" sz="3600" b="1" dirty="0" smtClean="0">
                <a:solidFill>
                  <a:srgbClr val="0070C0"/>
                </a:solidFill>
                <a:latin typeface="Monotype Corsiva" pitchFamily="66" charset="0"/>
              </a:rPr>
              <a:t>1</a:t>
            </a:r>
            <a:r>
              <a:rPr lang="en-US" sz="3600" b="1" dirty="0" smtClean="0">
                <a:solidFill>
                  <a:srgbClr val="0070C0"/>
                </a:solidFill>
                <a:latin typeface="Monotype Corsiva" pitchFamily="66" charset="0"/>
              </a:rPr>
              <a:t>37</a:t>
            </a:r>
            <a:endParaRPr lang="uk-UA" sz="3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3600" b="1" dirty="0" smtClean="0">
                <a:solidFill>
                  <a:srgbClr val="0070C0"/>
                </a:solidFill>
                <a:latin typeface="Monotype Corsiva" pitchFamily="66" charset="0"/>
              </a:rPr>
              <a:t>Шпак А.В.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b="8290"/>
          <a:stretch>
            <a:fillRect/>
          </a:stretch>
        </p:blipFill>
        <p:spPr bwMode="auto">
          <a:xfrm>
            <a:off x="4143372" y="3429000"/>
            <a:ext cx="4595818" cy="3161132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62865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Вартість харчування одного дня  дитини  з січня 2017 року в ДНЗ становить: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групах для дітей раннього </a:t>
            </a:r>
            <a:b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віку 18 грн.  (7,20 грн.  кошти з міського бюджету, а 10,80 </a:t>
            </a:r>
            <a:r>
              <a:rPr lang="uk-UA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. сплачують батьки)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дошкільних групах 23 грн.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(9,20 грн.  кошти з міського бюджету,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а 13,80 </a:t>
            </a:r>
            <a:r>
              <a:rPr lang="uk-UA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. сплачують батьки)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8458200" cy="5786478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 пільгового контингенту відносяться діти-сироти, </a:t>
            </a:r>
            <a:b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діти-інваліди, діти з малозабезпечених родин  які харчуються безкоштовно та діти з багатодітних родин, які сплачують 50% від вартості харчування.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0" y="285728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Головні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правила </a:t>
            </a:r>
            <a:endParaRPr lang="en-US" sz="28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здорового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Їжа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повинна бути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різноманітною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4-5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день в один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той же час;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Щоденне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присутність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молока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молочних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продуктів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обсязі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склянки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Щоденне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вживання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овочів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фруктів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Обмежене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Виключити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меню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гострі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пекучі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спеції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майонез, оцет, кетчуп;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Зменшити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вживання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цукру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</a:p>
          <a:p>
            <a:pPr>
              <a:buClr>
                <a:schemeClr val="accent1"/>
              </a:buClr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кондитерських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виробів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особливо </a:t>
            </a:r>
          </a:p>
          <a:p>
            <a:pPr>
              <a:buClr>
                <a:schemeClr val="accent1"/>
              </a:buClr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газованих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напоїв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готувати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пару,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відварювати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тушкувати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здорового способу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071942"/>
            <a:ext cx="4161433" cy="254794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52928" cy="52228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cap="none" spc="50" dirty="0" smtClean="0">
                <a:ln w="11430">
                  <a:solidFill>
                    <a:srgbClr val="0070C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ПОСТАЧАННЯ П</a:t>
            </a:r>
            <a:r>
              <a:rPr lang="uk-UA" sz="2800" cap="none" spc="50" dirty="0" smtClean="0">
                <a:ln w="11430">
                  <a:solidFill>
                    <a:srgbClr val="0070C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РОДУКТІВ ХАРЧУВАННЯ</a:t>
            </a:r>
            <a:endParaRPr lang="ru-RU" sz="2800" cap="none" spc="50" dirty="0">
              <a:ln w="11430">
                <a:solidFill>
                  <a:srgbClr val="0070C0"/>
                </a:solidFill>
              </a:ln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196752"/>
            <a:ext cx="3672408" cy="4968552"/>
          </a:xfrm>
        </p:spPr>
        <p:txBody>
          <a:bodyPr>
            <a:noAutofit/>
          </a:bodyPr>
          <a:lstStyle/>
          <a:p>
            <a:r>
              <a:rPr lang="uk-UA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Постачання продуктів харчування  і продовольчої сировини до дитячого закладу  здійснюється  спецавтотранспортом.  Водій має при собі особову медичну книжку з результатами проходження обов'язкових медоглядів та забезпечений  санітарним одягом.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3888432" cy="5180005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14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4536504" cy="6264696"/>
          </a:xfrm>
        </p:spPr>
        <p:txBody>
          <a:bodyPr>
            <a:normAutofit fontScale="90000"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b="0" cap="none" dirty="0" smtClean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Продукти </a:t>
            </a:r>
            <a:r>
              <a:rPr lang="uk-UA" sz="2700" b="0" cap="none" dirty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харчування  і </a:t>
            </a:r>
            <a:r>
              <a:rPr lang="uk-UA" sz="2700" b="0" cap="none" dirty="0" smtClean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продовольчу сировину приймає </a:t>
            </a:r>
            <a:r>
              <a:rPr lang="uk-UA" sz="2700" b="0" cap="none" dirty="0" smtClean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комірник із залученням медпрацівника; приймаються  </a:t>
            </a:r>
            <a:r>
              <a:rPr lang="uk-UA" sz="2700" b="0" cap="none" dirty="0" smtClean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лише за наявності супровідних документів, що підтверджують їх походження, безпечність і якість, відповідність вимогам </a:t>
            </a:r>
            <a:r>
              <a:rPr lang="uk-UA" sz="2700" b="0" cap="none" dirty="0" smtClean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державних стандартів </a:t>
            </a:r>
            <a:r>
              <a:rPr lang="uk-UA" sz="2700" b="0" cap="none" dirty="0" smtClean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та мають позитивний висновок санітарно-епідеміологічної експертизи. Документи засвідчують безпечність і якість продуктів – ґатунок, категорію, дату виготовлення на підприємстві, термін реалізації, умови зберігання.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39972"/>
            <a:ext cx="3861867" cy="515893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57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1671" y="0"/>
            <a:ext cx="81369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ЗБЕРІГАННЯ ПРОДУКТІВ ХАРЧУВАННЯ</a:t>
            </a:r>
            <a:endParaRPr lang="ru-RU" sz="3600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8144" y="1444050"/>
            <a:ext cx="283587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Для зберігання продуктів,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які особливо швидко псуються,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дитячому закладі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використовується  холодильне обладнання (холодильники побутові, холодильні шафи, морозильні камери), дотримується товарне сусідство.</a:t>
            </a:r>
          </a:p>
        </p:txBody>
      </p:sp>
      <p:pic>
        <p:nvPicPr>
          <p:cNvPr id="4100" name="Picture 4" descr="C:\Users\viktoriashpv\Desktop\работa\харчування\IMG_20160920_131140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87" y="680228"/>
            <a:ext cx="2827013" cy="3769351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64903"/>
            <a:ext cx="3133725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5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viktoriashpv\Desktop\работa\харчування\IMG_20160920_133423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59577"/>
            <a:ext cx="3456384" cy="4608513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42237" y="6413"/>
            <a:ext cx="57371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 ЗБЕРІГАННЯ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6932" y="652744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Для зберігання продуктів  використовується тара, яка відповідно промаркована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використовується за призначенням. Промарковані стелажі в холодильниках.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84" y="2059577"/>
            <a:ext cx="3459089" cy="4608515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96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3" y="203951"/>
            <a:ext cx="3041650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viktoriashpv\Desktop\работa\харчування\IMG_20160920_130751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95385"/>
            <a:ext cx="3096344" cy="4128459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29680" y="22385"/>
            <a:ext cx="59201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ЗБЕРІГАННЯ </a:t>
            </a:r>
          </a:p>
          <a:p>
            <a:pPr algn="ctr"/>
            <a:r>
              <a:rPr lang="uk-UA" sz="36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МОЛОЧНИХ ПРОДУКТІВ</a:t>
            </a:r>
            <a:endParaRPr lang="ru-RU" sz="3600" b="1" cap="none" spc="0" dirty="0">
              <a:ln w="19050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1406338"/>
            <a:ext cx="307946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Масло вершкове зберігається у холодильному обладнанні у  тарі виробника окремо від продуктів, які мають сильний запах. 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Сире молоко зберігається у холодильнику і кип'ятиться при його використанні.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76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viktoriashpv\Desktop\работa\харчування\IMG_20160920_130902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90" y="1052736"/>
            <a:ext cx="3759882" cy="5013176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 1 1"/>
          <p:cNvSpPr/>
          <p:nvPr/>
        </p:nvSpPr>
        <p:spPr>
          <a:xfrm rot="10800000">
            <a:off x="1115616" y="1354666"/>
            <a:ext cx="1323496" cy="1207819"/>
          </a:xfrm>
          <a:prstGeom prst="borderCallout1">
            <a:avLst>
              <a:gd name="adj1" fmla="val 49721"/>
              <a:gd name="adj2" fmla="val -696"/>
              <a:gd name="adj3" fmla="val -7942"/>
              <a:gd name="adj4" fmla="val -22352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64088" y="1958575"/>
            <a:ext cx="0" cy="26225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25244" y="1883733"/>
            <a:ext cx="33232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Безпека і якість продуктів харчування та продовольчої сировини залежить від умов їх зберігання, у тому числі від температури, вологості.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87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3289" y="188640"/>
            <a:ext cx="57564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ПРИГОТУВАННЯ СТРАВ</a:t>
            </a:r>
            <a:endParaRPr lang="ru-RU" sz="3600" b="1" cap="none" spc="0" dirty="0">
              <a:ln w="19050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7984" y="834971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Під час приготування страв суворо дотримується виробничий процес. Обробка сирих і готових продуктів проводиться на різних столах з відповідним маркуванням.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viktoriashpv\Desktop\работa\харчування\IMG_20170123_1042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71563"/>
            <a:ext cx="4340412" cy="3255309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iktoriashpv\Desktop\Новая папка\IMG_20170118_1119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76505"/>
            <a:ext cx="3945423" cy="5260564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85720" y="357166"/>
            <a:ext cx="77153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Зростання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дитини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фізичний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розумовий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безпосередньо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Тому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вкрай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важливо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здорове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збалансованим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відповідало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всім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потребам юного </a:t>
            </a:r>
          </a:p>
          <a:p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стане </a:t>
            </a:r>
          </a:p>
          <a:p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надійним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фундаментом </a:t>
            </a:r>
          </a:p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подальшого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повноцінного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65545"/>
            <a:ext cx="4002879" cy="3762706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4048"/>
            <a:ext cx="3677669" cy="489654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548" y="3284984"/>
            <a:ext cx="4508973" cy="3383571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27910" y="237996"/>
            <a:ext cx="41392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Під час кулінарної обробки продуктів наші кухарі максимально зберігають харчову цінність, щоб підвищити засвоєння їжі, надають їй приємного зовнішнього вигляду, смаку й запаху.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9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viktoriashpv\Desktop\работa\харчування\IMG_20160920_130902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94" y="810044"/>
            <a:ext cx="4094190" cy="545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1 5"/>
          <p:cNvSpPr/>
          <p:nvPr/>
        </p:nvSpPr>
        <p:spPr>
          <a:xfrm rot="10800000">
            <a:off x="631772" y="2420888"/>
            <a:ext cx="3096343" cy="2304256"/>
          </a:xfrm>
          <a:prstGeom prst="borderCallout1">
            <a:avLst>
              <a:gd name="adj1" fmla="val 49721"/>
              <a:gd name="adj2" fmla="val -696"/>
              <a:gd name="adj3" fmla="val 48458"/>
              <a:gd name="adj4" fmla="val -3445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796230" y="1011901"/>
            <a:ext cx="0" cy="489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252852" y="2924944"/>
            <a:ext cx="720080" cy="1083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32992" y="949305"/>
            <a:ext cx="393944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Щодня залишають добові проби кожної страви раціону. Добова проба страв є показником якості роботи кухарів закладу. Її набирає кухар у присутності медичної сестри або завідувача в чистий посуд з кришкою (попередньо помиті та прокип'ячені) до видачі їжі дітям. Проби зберігають на харчоблоці у холодильнику при температурі +4 - +8 градусі С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 зазначенням дати та часу відбирання. Вони зберігаються протягом доби  до закінчення аналогічного прийому їжі наступного дня.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79204" y="163713"/>
            <a:ext cx="37855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7780" cmpd="sng">
                  <a:solidFill>
                    <a:srgbClr val="99CC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ДОБОВІ ПРОБИ</a:t>
            </a:r>
            <a:endParaRPr lang="ru-RU" sz="3600" b="1" cap="none" spc="0" dirty="0">
              <a:ln w="17780" cmpd="sng">
                <a:solidFill>
                  <a:srgbClr val="99CC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47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Новая папка\IMG_20170118_1245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6"/>
          <a:stretch/>
        </p:blipFill>
        <p:spPr bwMode="auto">
          <a:xfrm>
            <a:off x="5905793" y="4343431"/>
            <a:ext cx="2947262" cy="2340000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953" y="27856"/>
            <a:ext cx="889500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 КУЛЬТУРНО-ГИГИЄНІЧНИХ </a:t>
            </a:r>
          </a:p>
          <a:p>
            <a:pPr algn="ctr"/>
            <a:r>
              <a:rPr lang="uk-UA" sz="32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НАВИЧОК ПІД ЧАС ВЖИВАННЯ ЇЖІ</a:t>
            </a:r>
            <a:endParaRPr lang="ru-RU" sz="3200" b="1" cap="none" spc="0" dirty="0">
              <a:ln w="19050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1202" y="1086458"/>
            <a:ext cx="9042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Вихователі, помічники вихователів ознайомлені з питаннями гігієнічного та естетичного виховання дітей. Перед кожним прийомом їжі стіл сервірують згідно з меню.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953" y="1732789"/>
            <a:ext cx="3058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 дворічного віку дітей привчають користуватися серветкою.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3729" y="2369695"/>
            <a:ext cx="2801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четвертому році життя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навчають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користуватися виделкою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1826" y="3697100"/>
            <a:ext cx="19644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п'ятому році –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негострим ножем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viktoriashpv\Desktop\image-0-02-05-57f4693faad340b901b0213981690094a54fdf17498fafc62126db63876e3298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7609" b="11785"/>
          <a:stretch/>
        </p:blipFill>
        <p:spPr bwMode="auto">
          <a:xfrm>
            <a:off x="3303730" y="3345448"/>
            <a:ext cx="2569952" cy="2348770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iktoriashpv\Desktop\работa\харчування\IMG_20170123_090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53" y="2618197"/>
            <a:ext cx="3120000" cy="2340000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89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964015" y="116632"/>
            <a:ext cx="3987924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Сервірування  столів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2" y="404664"/>
            <a:ext cx="4319999" cy="3240000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08" y="3429000"/>
            <a:ext cx="4320000" cy="3240000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73282" y="1052736"/>
            <a:ext cx="39334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річного віку дітей навчають чергувати у групі під час приймання їжі з використанням санітарного одягу (фартушки, косинки або ковпаки), сервірувати столи і збирати використаний посуд.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7" y="3968745"/>
            <a:ext cx="3620604" cy="271485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9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27740" y="255146"/>
            <a:ext cx="4345114" cy="936104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Смачного!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viktoriashpv\Desktop\Новая папка\IMG_20170118_1249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"/>
          <a:stretch/>
        </p:blipFill>
        <p:spPr bwMode="auto">
          <a:xfrm>
            <a:off x="755576" y="3429000"/>
            <a:ext cx="3960440" cy="3133645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viktoriashpv\Desktop\IMG_20170124_1238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60" y="260648"/>
            <a:ext cx="3904700" cy="2928525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viktoriashpv\Desktop\IMG_20170124_0851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37" b="9839"/>
          <a:stretch/>
        </p:blipFill>
        <p:spPr bwMode="auto">
          <a:xfrm>
            <a:off x="5004047" y="1916832"/>
            <a:ext cx="3913817" cy="3632228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8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57200"/>
            <a:ext cx="6500858" cy="1685916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3116"/>
            <a:ext cx="5357850" cy="35719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1009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Головні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потрібні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дитини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9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Білок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Будучи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будівельним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матеріалом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необхідним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тканин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росте. В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достатній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м'ясі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яйцях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молочних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продуктах,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цілісних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крупах,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бобових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насінні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горіхах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рослинний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білок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 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9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Вуглеводи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Головна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функція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енергією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бажані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повільними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вуглеводами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сирі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фрукти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цільнозернові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Перенасичення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швидкими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вуглеводами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такими як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солодощі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кондитерські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вироби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білий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хліб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призводить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імунітету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ожиріння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стомлюваності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9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Клітковина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перетравлюється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організмом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участь у травному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Клітковини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сирих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фруктах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вівсяної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перлової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висівках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9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джерелом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жиророзчинних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вітамінів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А, D, Е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постачають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незамінні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жирні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кислоти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відповідають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імунітет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містяться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вершковому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маслі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вершках,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олії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9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Залізо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Цей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елемент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відіграє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важливу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роль у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кровотворенні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розумовому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Заліза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м'ясі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морепродуктах,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шпинаті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бобових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сухофруктах,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зелених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листових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буряках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волоських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горіхах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насінні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фундуку.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9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Кальцій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Важливий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елемент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росту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кісток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зубної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емалі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нормалізації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серцевого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ритму,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згортання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Кальцію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м'ясі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яйцях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бобових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соняшникового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насіння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мигдалі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сухих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сніданках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Здорове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різноманітним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включати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головні</a:t>
            </a:r>
            <a:r>
              <a:rPr lang="ru-RU" sz="27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продукти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м'яса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дитячому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раціоні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бажано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нежирну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телятину,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яловичину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індичку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курку. Сосиски, сардельки та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ковбаси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менш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Зате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субпродукти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будучи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джерелом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білка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заліза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вітамінів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використані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харчуванні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дітям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нежирні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сорти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судак, хек,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тріска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минтай.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Консерви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солоні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делікатеси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раціоні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рідко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>
              <a:buFont typeface="Wingdings" pitchFamily="2" charset="2"/>
              <a:buChar char="v"/>
            </a:pP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Молоко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молочні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продукти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джерелом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легкозасвоюваного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білка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фосфору,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кальцію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вітаміну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В2.</a:t>
            </a:r>
          </a:p>
          <a:p>
            <a:pPr>
              <a:buFont typeface="Wingdings" pitchFamily="2" charset="2"/>
              <a:buChar char="v"/>
            </a:pP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фрукти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соки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містять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вітаміни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вуглеводи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мікроелементи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(пектин,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клітковина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сприяють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поліпшенню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травної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попереджають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виникнення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запорів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необхідні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хліб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макаронні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вироби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крупи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тваринні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рослинні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вівсяна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гречана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крупа. 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рослинне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масло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приправи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салатів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засвоюватися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корисним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речовинам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містяться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овочах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57166"/>
            <a:ext cx="6286544" cy="62865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928670"/>
            <a:ext cx="5214974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Щодня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дошкільного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отримувати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458200" cy="328612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280 г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вуглеводів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70 г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білків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жирів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900 мг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кальцію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200 мг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магнію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1350 мг фосфору, 12 мг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заліза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10 мг цинку, 50 мг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вітаміну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0,08 мг йоду.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Інтервал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прийомами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становить 3,5-4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години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Важливою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умовою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суворий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режим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передбачає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прийомів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них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обов'язково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включати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гаряче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блюдо.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15074" y="642918"/>
            <a:ext cx="2143140" cy="23186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8029604" cy="2643206"/>
          </a:xfrm>
        </p:spPr>
        <p:txBody>
          <a:bodyPr>
            <a:normAutofit fontScale="90000"/>
          </a:bodyPr>
          <a:lstStyle/>
          <a:p>
            <a:r>
              <a:rPr lang="ru-RU" sz="31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добової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калорійності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Сніданок</a:t>
            </a: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повинен </a:t>
            </a:r>
            <a:r>
              <a:rPr lang="ru-RU" sz="31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складати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25%, </a:t>
            </a:r>
            <a:b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обід</a:t>
            </a: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35%, </a:t>
            </a:r>
            <a:b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полуденок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20%, </a:t>
            </a:r>
            <a:b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вечеря </a:t>
            </a:r>
            <a:r>
              <a:rPr lang="ru-RU" sz="3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20%.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28596" y="3357562"/>
            <a:ext cx="8458200" cy="28575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Сніданок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каші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страви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яєць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м'ясо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хліб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маслом, сиром, чай, молоко, какао;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Обід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обов'язково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гаряче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перше,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овочевий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салат, друга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м'яса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гарніром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кисіль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компот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фруктове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пюре;</a:t>
            </a:r>
          </a:p>
          <a:p>
            <a:pPr>
              <a:buFont typeface="Wingdings" pitchFamily="2" charset="2"/>
              <a:buChar char="v"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Полуденок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склянка молока, кислого молока,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ряжанки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кефіру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печиво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ватрушка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булочка,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фрукти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1690382"/>
            <a:ext cx="3312368" cy="174605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85682" y="147990"/>
            <a:ext cx="8695329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Здорова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їжа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дітей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(правила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вибору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Краще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готувати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пару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відварювати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Як альтернатива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тушкування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запікання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рекомендуються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жирні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м'яса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консерви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копчені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ковбаси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деякі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спецій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гірчиця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перець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гострі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приправи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поліпшити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смакові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якості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покласти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кріп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петрушку, 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зелену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ріпчасту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цибулю, 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трохи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часнику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v"/>
              <a:tabLst/>
            </a:pP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Піклуючись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дитяче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здоров'я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tabLst/>
            </a:pP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засвоїти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здорова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їжа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бути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смаженою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080" y="3933056"/>
            <a:ext cx="2981921" cy="2667372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5572140"/>
          </a:xfrm>
        </p:spPr>
        <p:txBody>
          <a:bodyPr/>
          <a:lstStyle/>
          <a:p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Питний режим дітей у дошкільному закладі</a:t>
            </a: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забезпечується альтернативною водою “ОРДАНА” </a:t>
            </a:r>
            <a:b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643314"/>
            <a:ext cx="3631415" cy="290513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641</TotalTime>
  <Words>905</Words>
  <Application>Microsoft Office PowerPoint</Application>
  <PresentationFormat>Экран (4:3)</PresentationFormat>
  <Paragraphs>91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Валка</vt:lpstr>
      <vt:lpstr>Про організацію  дитячого харчування в ДНЗ.  </vt:lpstr>
      <vt:lpstr>Презентация PowerPoint</vt:lpstr>
      <vt:lpstr>  Головні елементи,  які потрібні організму дитини:   </vt:lpstr>
      <vt:lpstr>  Здорове харчування дітей має бути різноманітним і включати всі головні продукти   </vt:lpstr>
      <vt:lpstr>Презентация PowerPoint</vt:lpstr>
      <vt:lpstr>Щодня дитина дошкільного віку має отримувати:</vt:lpstr>
      <vt:lpstr>від загальної добової калорійності Сніданок повинен складати 25%,  обід – 35%,  полуденок – 20%,  вечеря – 20%.  </vt:lpstr>
      <vt:lpstr>Презентация PowerPoint</vt:lpstr>
      <vt:lpstr>Питний режим дітей у дошкільному закладі забезпечується альтернативною водою “ОРДАНА”  </vt:lpstr>
      <vt:lpstr>  Вартість харчування одного дня  дитини  з січня 2017 року в ДНЗ становить: в групах для дітей раннього  віку 18 грн.  (7,20 грн.  кошти з міського бюджету, а 10,80 грн . сплачують батьки)  в дошкільних групах 23 грн.  (9,20 грн.  кошти з міського бюджету,  а 13,80 грн . сплачують батьки) </vt:lpstr>
      <vt:lpstr> До пільгового контингенту відносяться діти-сироти,  діти-інваліди, діти з малозабезпечених родин  які харчуються безкоштовно та діти з багатодітних родин, які сплачують 50% від вартості харчування.  </vt:lpstr>
      <vt:lpstr>Презентация PowerPoint</vt:lpstr>
      <vt:lpstr>ПОСТАЧАННЯ ПРОДУКТІВ ХАРЧУВАННЯ</vt:lpstr>
      <vt:lpstr> Продукти харчування  і продовольчу сировину приймає комірник із залученням медпрацівника; приймаються  лише за наявності супровідних документів, що підтверджують їх походження, безпечність і якість, відповідність вимогам державних стандартів та мають позитивний висновок санітарно-епідеміологічної експертизи. Документи засвідчують безпечність і якість продуктів – ґатунок, категорію, дату виготовлення на підприємстві, термін реалізації, умови зберігання.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Сервірування  столів</vt:lpstr>
      <vt:lpstr>Смачного!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організацію  дитячого харчування в ДНЗ.  </dc:title>
  <cp:lastModifiedBy>viktoriashpv</cp:lastModifiedBy>
  <cp:revision>61</cp:revision>
  <dcterms:modified xsi:type="dcterms:W3CDTF">2017-01-24T20:48:17Z</dcterms:modified>
</cp:coreProperties>
</file>