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0" r:id="rId3"/>
    <p:sldId id="261" r:id="rId4"/>
    <p:sldId id="262" r:id="rId5"/>
    <p:sldId id="265" r:id="rId6"/>
    <p:sldId id="263" r:id="rId7"/>
    <p:sldId id="264" r:id="rId8"/>
    <p:sldId id="269" r:id="rId9"/>
    <p:sldId id="270" r:id="rId10"/>
    <p:sldId id="258" r:id="rId11"/>
    <p:sldId id="267" r:id="rId12"/>
    <p:sldId id="268" r:id="rId13"/>
    <p:sldId id="271" r:id="rId14"/>
    <p:sldId id="257" r:id="rId15"/>
    <p:sldId id="266" r:id="rId16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34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 сполучна ліні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9" name="Пі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uk-UA" smtClean="0"/>
              <a:t>Зразок підзаголовка</a:t>
            </a:r>
            <a:endParaRPr kumimoji="0" lang="en-US"/>
          </a:p>
        </p:txBody>
      </p:sp>
      <p:sp>
        <p:nvSpPr>
          <p:cNvPr id="16" name="Місце для дати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959E6-847B-4937-8C3D-49CDB5BA4EF3}" type="datetimeFigureOut">
              <a:rPr lang="uk-UA" smtClean="0"/>
              <a:pPr/>
              <a:t>16.01.2017</a:t>
            </a:fld>
            <a:endParaRPr lang="uk-UA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15" name="Місце для номера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C9BD255C-740D-4BFE-A60D-37750E3706AB}" type="slidenum">
              <a:rPr lang="uk-UA" smtClean="0"/>
              <a:pPr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959E6-847B-4937-8C3D-49CDB5BA4EF3}" type="datetimeFigureOut">
              <a:rPr lang="uk-UA" smtClean="0"/>
              <a:pPr/>
              <a:t>16.01.2017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D255C-740D-4BFE-A60D-37750E3706AB}" type="slidenum">
              <a:rPr lang="uk-UA" smtClean="0"/>
              <a:pPr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959E6-847B-4937-8C3D-49CDB5BA4EF3}" type="datetimeFigureOut">
              <a:rPr lang="uk-UA" smtClean="0"/>
              <a:pPr/>
              <a:t>16.01.2017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D255C-740D-4BFE-A60D-37750E3706AB}" type="slidenum">
              <a:rPr lang="uk-UA" smtClean="0"/>
              <a:pPr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27" name="Місце для вмісту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25" name="Місце для дати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959E6-847B-4937-8C3D-49CDB5BA4EF3}" type="datetimeFigureOut">
              <a:rPr lang="uk-UA" smtClean="0"/>
              <a:pPr/>
              <a:t>16.01.2017</a:t>
            </a:fld>
            <a:endParaRPr lang="uk-UA"/>
          </a:p>
        </p:txBody>
      </p:sp>
      <p:sp>
        <p:nvSpPr>
          <p:cNvPr id="19" name="Місце для нижнього колонтитула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uk-UA"/>
          </a:p>
        </p:txBody>
      </p:sp>
      <p:sp>
        <p:nvSpPr>
          <p:cNvPr id="16" name="Місце для номера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C9BD255C-740D-4BFE-A60D-37750E3706AB}" type="slidenum">
              <a:rPr lang="uk-UA" smtClean="0"/>
              <a:pPr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озділу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 сполучна ліні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Місце для тексту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uk-UA" smtClean="0"/>
              <a:t>Зразок тексту</a:t>
            </a:r>
          </a:p>
        </p:txBody>
      </p:sp>
      <p:sp>
        <p:nvSpPr>
          <p:cNvPr id="19" name="Місце для дати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959E6-847B-4937-8C3D-49CDB5BA4EF3}" type="datetimeFigureOut">
              <a:rPr lang="uk-UA" smtClean="0"/>
              <a:pPr/>
              <a:t>16.01.2017</a:t>
            </a:fld>
            <a:endParaRPr lang="uk-UA"/>
          </a:p>
        </p:txBody>
      </p:sp>
      <p:sp>
        <p:nvSpPr>
          <p:cNvPr id="11" name="Місце для нижнього колонтитула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16" name="Місце для номера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D255C-740D-4BFE-A60D-37750E3706AB}" type="slidenum">
              <a:rPr lang="uk-UA" smtClean="0"/>
              <a:pPr/>
              <a:t>‹№›</a:t>
            </a:fld>
            <a:endParaRPr lang="uk-UA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14" name="Місце для вмісту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13" name="Місце для вмісту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21" name="Місце для дати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959E6-847B-4937-8C3D-49CDB5BA4EF3}" type="datetimeFigureOut">
              <a:rPr lang="uk-UA" smtClean="0"/>
              <a:pPr/>
              <a:t>16.01.2017</a:t>
            </a:fld>
            <a:endParaRPr lang="uk-UA"/>
          </a:p>
        </p:txBody>
      </p:sp>
      <p:sp>
        <p:nvSpPr>
          <p:cNvPr id="10" name="Місце для нижнього колонтитула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1" name="Місце для номера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D255C-740D-4BFE-A60D-37750E3706AB}" type="slidenum">
              <a:rPr lang="uk-UA" smtClean="0"/>
              <a:pPr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13" name="Місце для тексту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uk-UA" smtClean="0"/>
              <a:t>Зразок тексту</a:t>
            </a:r>
          </a:p>
        </p:txBody>
      </p:sp>
      <p:sp>
        <p:nvSpPr>
          <p:cNvPr id="25" name="Місце для тексту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uk-UA" smtClean="0"/>
              <a:t>Зразок тексту</a:t>
            </a:r>
          </a:p>
        </p:txBody>
      </p:sp>
      <p:sp>
        <p:nvSpPr>
          <p:cNvPr id="4" name="Місце для вмісту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28" name="Місце для вмісту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10" name="Місце для дати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959E6-847B-4937-8C3D-49CDB5BA4EF3}" type="datetimeFigureOut">
              <a:rPr lang="uk-UA" smtClean="0"/>
              <a:pPr/>
              <a:t>16.01.2017</a:t>
            </a:fld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C9BD255C-740D-4BFE-A60D-37750E3706AB}" type="slidenum">
              <a:rPr lang="uk-UA" smtClean="0"/>
              <a:pPr/>
              <a:t>‹№›</a:t>
            </a:fld>
            <a:endParaRPr lang="uk-UA"/>
          </a:p>
        </p:txBody>
      </p:sp>
      <p:sp>
        <p:nvSpPr>
          <p:cNvPr id="11" name="Пряма сполучна ліні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12" name="Місце для дати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959E6-847B-4937-8C3D-49CDB5BA4EF3}" type="datetimeFigureOut">
              <a:rPr lang="uk-UA" smtClean="0"/>
              <a:pPr/>
              <a:t>16.01.2017</a:t>
            </a:fld>
            <a:endParaRPr lang="uk-UA"/>
          </a:p>
        </p:txBody>
      </p:sp>
      <p:sp>
        <p:nvSpPr>
          <p:cNvPr id="21" name="Місце для нижнього колонтитула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D255C-740D-4BFE-A60D-37750E3706AB}" type="slidenum">
              <a:rPr lang="uk-UA" smtClean="0"/>
              <a:pPr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дати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959E6-847B-4937-8C3D-49CDB5BA4EF3}" type="datetimeFigureOut">
              <a:rPr lang="uk-UA" smtClean="0"/>
              <a:pPr/>
              <a:t>16.01.2017</a:t>
            </a:fld>
            <a:endParaRPr lang="uk-UA"/>
          </a:p>
        </p:txBody>
      </p:sp>
      <p:sp>
        <p:nvSpPr>
          <p:cNvPr id="24" name="Місце для нижнього колонтитула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D255C-740D-4BFE-A60D-37750E3706AB}" type="slidenum">
              <a:rPr lang="uk-UA" smtClean="0"/>
              <a:pPr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 сполучна ліні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26" name="Місце для тексту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uk-UA" smtClean="0"/>
              <a:t>Зразок тексту</a:t>
            </a:r>
          </a:p>
        </p:txBody>
      </p:sp>
      <p:sp>
        <p:nvSpPr>
          <p:cNvPr id="14" name="Місце для вмісту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25" name="Місце для дати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959E6-847B-4937-8C3D-49CDB5BA4EF3}" type="datetimeFigureOut">
              <a:rPr lang="uk-UA" smtClean="0"/>
              <a:pPr/>
              <a:t>16.01.2017</a:t>
            </a:fld>
            <a:endParaRPr lang="uk-UA"/>
          </a:p>
        </p:txBody>
      </p:sp>
      <p:sp>
        <p:nvSpPr>
          <p:cNvPr id="29" name="Місце для нижнього колонтитула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D255C-740D-4BFE-A60D-37750E3706AB}" type="slidenum">
              <a:rPr lang="uk-UA" smtClean="0"/>
              <a:pPr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Місце для зображення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uk-UA" smtClean="0"/>
              <a:t>Клацніть піктограму, щоб додати зображення</a:t>
            </a:r>
            <a:endParaRPr kumimoji="0" lang="en-US" dirty="0"/>
          </a:p>
        </p:txBody>
      </p:sp>
      <p:sp>
        <p:nvSpPr>
          <p:cNvPr id="7" name="Місце для дати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959E6-847B-4937-8C3D-49CDB5BA4EF3}" type="datetimeFigureOut">
              <a:rPr lang="uk-UA" smtClean="0"/>
              <a:pPr/>
              <a:t>16.01.2017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1" name="Місце для номера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D255C-740D-4BFE-A60D-37750E3706AB}" type="slidenum">
              <a:rPr lang="uk-UA" smtClean="0"/>
              <a:pPr/>
              <a:t>‹№›</a:t>
            </a:fld>
            <a:endParaRPr lang="uk-UA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26" name="Місце для тексту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uk-UA" smtClean="0"/>
              <a:t>Зразок тексту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 сполучна ліні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Місце для тексту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uk-UA" smtClean="0"/>
              <a:t>Зразок тексту</a:t>
            </a:r>
          </a:p>
          <a:p>
            <a:pPr lvl="1" eaLnBrk="1" latinLnBrk="0" hangingPunct="1"/>
            <a:r>
              <a:rPr kumimoji="0" lang="uk-UA" smtClean="0"/>
              <a:t>Другий рівень</a:t>
            </a:r>
          </a:p>
          <a:p>
            <a:pPr lvl="2" eaLnBrk="1" latinLnBrk="0" hangingPunct="1"/>
            <a:r>
              <a:rPr kumimoji="0" lang="uk-UA" smtClean="0"/>
              <a:t>Третій рівень</a:t>
            </a:r>
          </a:p>
          <a:p>
            <a:pPr lvl="3" eaLnBrk="1" latinLnBrk="0" hangingPunct="1"/>
            <a:r>
              <a:rPr kumimoji="0" lang="uk-UA" smtClean="0"/>
              <a:t>Четвертий рівень</a:t>
            </a:r>
          </a:p>
          <a:p>
            <a:pPr lvl="4" eaLnBrk="1" latinLnBrk="0" hangingPunct="1"/>
            <a:r>
              <a:rPr kumimoji="0" lang="uk-UA" smtClean="0"/>
              <a:t>П'ятий рівень</a:t>
            </a:r>
            <a:endParaRPr kumimoji="0" lang="en-US"/>
          </a:p>
        </p:txBody>
      </p:sp>
      <p:sp>
        <p:nvSpPr>
          <p:cNvPr id="11" name="Місце для дати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93959E6-847B-4937-8C3D-49CDB5BA4EF3}" type="datetimeFigureOut">
              <a:rPr lang="uk-UA" smtClean="0"/>
              <a:pPr/>
              <a:t>16.01.2017</a:t>
            </a:fld>
            <a:endParaRPr lang="uk-UA"/>
          </a:p>
        </p:txBody>
      </p:sp>
      <p:sp>
        <p:nvSpPr>
          <p:cNvPr id="28" name="Місце для нижнього колонтитула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5" name="Місце для номера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C9BD255C-740D-4BFE-A60D-37750E3706AB}" type="slidenum">
              <a:rPr lang="uk-UA" smtClean="0"/>
              <a:pPr/>
              <a:t>‹№›</a:t>
            </a:fld>
            <a:endParaRPr lang="uk-UA"/>
          </a:p>
        </p:txBody>
      </p:sp>
      <p:sp>
        <p:nvSpPr>
          <p:cNvPr id="10" name="Місце для заголовка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9" name="Пряма сполучна ліні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 сполучна ліні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928670"/>
            <a:ext cx="8458200" cy="1222375"/>
          </a:xfrm>
        </p:spPr>
        <p:txBody>
          <a:bodyPr>
            <a:normAutofit fontScale="90000"/>
          </a:bodyPr>
          <a:lstStyle/>
          <a:p>
            <a:pPr algn="ctr"/>
            <a:r>
              <a:rPr lang="uk-UA" b="1" i="1" dirty="0" smtClean="0">
                <a:solidFill>
                  <a:srgbClr val="0070C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 організацію </a:t>
            </a:r>
            <a:r>
              <a:rPr lang="en-US" b="1" i="1" dirty="0" smtClean="0">
                <a:solidFill>
                  <a:srgbClr val="0070C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en-US" b="1" i="1" dirty="0" smtClean="0">
                <a:solidFill>
                  <a:srgbClr val="0070C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uk-UA" b="1" i="1" dirty="0" smtClean="0">
                <a:solidFill>
                  <a:srgbClr val="0070C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дитячого харчування в ДНЗ. </a:t>
            </a:r>
            <a:r>
              <a:rPr lang="uk-UA" b="1" dirty="0" smtClean="0">
                <a:solidFill>
                  <a:srgbClr val="FFFF00"/>
                </a:solidFill>
                <a:ea typeface="Calibri" pitchFamily="34" charset="0"/>
                <a:cs typeface="Times New Roman" pitchFamily="18" charset="0"/>
              </a:rPr>
              <a:t/>
            </a:r>
            <a:br>
              <a:rPr lang="uk-UA" b="1" dirty="0" smtClean="0">
                <a:solidFill>
                  <a:srgbClr val="FFFF00"/>
                </a:solidFill>
                <a:ea typeface="Calibri" pitchFamily="34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428596" y="2643182"/>
            <a:ext cx="6215106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uk-UA" sz="3600" dirty="0" smtClean="0">
                <a:solidFill>
                  <a:srgbClr val="0070C0"/>
                </a:solidFill>
                <a:latin typeface="Monotype Corsiva" pitchFamily="66" charset="0"/>
              </a:rPr>
              <a:t>Завідувач  </a:t>
            </a:r>
            <a:r>
              <a:rPr lang="uk-UA" sz="3600" dirty="0">
                <a:solidFill>
                  <a:srgbClr val="0070C0"/>
                </a:solidFill>
                <a:latin typeface="Monotype Corsiva" pitchFamily="66" charset="0"/>
              </a:rPr>
              <a:t>ДНЗ № </a:t>
            </a:r>
            <a:r>
              <a:rPr lang="uk-UA" sz="3600" dirty="0" smtClean="0">
                <a:solidFill>
                  <a:srgbClr val="0070C0"/>
                </a:solidFill>
                <a:latin typeface="Monotype Corsiva" pitchFamily="66" charset="0"/>
              </a:rPr>
              <a:t>1</a:t>
            </a:r>
            <a:r>
              <a:rPr lang="en-US" sz="3600" dirty="0" smtClean="0">
                <a:solidFill>
                  <a:srgbClr val="0070C0"/>
                </a:solidFill>
                <a:latin typeface="Monotype Corsiva" pitchFamily="66" charset="0"/>
              </a:rPr>
              <a:t>37</a:t>
            </a:r>
            <a:endParaRPr lang="uk-UA" sz="3600" dirty="0">
              <a:solidFill>
                <a:srgbClr val="0070C0"/>
              </a:solidFill>
              <a:latin typeface="Monotype Corsiva" pitchFamily="66" charset="0"/>
            </a:endParaRPr>
          </a:p>
          <a:p>
            <a:r>
              <a:rPr lang="uk-UA" sz="3600" dirty="0" smtClean="0">
                <a:solidFill>
                  <a:srgbClr val="0070C0"/>
                </a:solidFill>
                <a:latin typeface="Monotype Corsiva" pitchFamily="66" charset="0"/>
              </a:rPr>
              <a:t>Шпак А.В.</a:t>
            </a:r>
            <a:endParaRPr lang="ru-RU" sz="3600" dirty="0">
              <a:solidFill>
                <a:srgbClr val="0070C0"/>
              </a:solidFill>
              <a:latin typeface="Monotype Corsiva" pitchFamily="66" charset="0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/>
          <a:srcRect b="8290"/>
          <a:stretch>
            <a:fillRect/>
          </a:stretch>
        </p:blipFill>
        <p:spPr bwMode="auto">
          <a:xfrm>
            <a:off x="4143372" y="3429000"/>
            <a:ext cx="4595818" cy="3161132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214282" y="357166"/>
            <a:ext cx="8695329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Здорова </a:t>
            </a:r>
            <a:r>
              <a:rPr kumimoji="0" lang="ru-RU" sz="3600" b="1" i="1" u="none" strike="noStrike" cap="none" normalizeH="0" baseline="0" dirty="0" err="1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їжа</a:t>
            </a: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для </a:t>
            </a:r>
            <a:r>
              <a:rPr kumimoji="0" lang="ru-RU" sz="3600" b="1" i="1" u="none" strike="noStrike" cap="none" normalizeH="0" baseline="0" dirty="0" err="1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дітей</a:t>
            </a: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 </a:t>
            </a:r>
            <a:endParaRPr kumimoji="0" lang="en-US" sz="3600" b="1" i="1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(правила </a:t>
            </a:r>
            <a:r>
              <a:rPr kumimoji="0" lang="ru-RU" sz="3600" b="1" i="1" u="none" strike="noStrike" cap="none" normalizeH="0" baseline="0" dirty="0" err="1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вибору</a:t>
            </a: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</a:t>
            </a:r>
            <a:endParaRPr kumimoji="0" lang="ru-RU" sz="3600" b="1" i="1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itchFamily="2" charset="2"/>
              <a:buChar char="v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Краще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готувати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на пару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або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відварювати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Як альтернатива –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тушкування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і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запікання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itchFamily="2" charset="2"/>
              <a:buChar char="v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рекомендуються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жирні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сорти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м'яса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консерви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копчені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ковбаси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і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деякі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спецій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(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гірчиця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перець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гострі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приправи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). 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Щоб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поліпшити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смакові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якості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у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ї</a:t>
            </a:r>
            <a:r>
              <a:rPr lang="ru-RU" sz="2400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жу</a:t>
            </a: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можна</a:t>
            </a: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покласти</a:t>
            </a: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кріп</a:t>
            </a: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петрушку, </a:t>
            </a:r>
            <a:r>
              <a:rPr lang="uk-UA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зелену</a:t>
            </a: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і</a:t>
            </a: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ріпчасту</a:t>
            </a: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цибулю, </a:t>
            </a:r>
            <a:r>
              <a:rPr lang="uk-UA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трохи</a:t>
            </a: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часнику</a:t>
            </a: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itchFamily="2" charset="2"/>
              <a:buChar char="v"/>
              <a:tabLst/>
            </a:pPr>
            <a:r>
              <a:rPr lang="ru-RU" sz="2400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Піклуючись</a:t>
            </a: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про </a:t>
            </a:r>
            <a:r>
              <a:rPr lang="ru-RU" sz="2400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дитяче</a:t>
            </a: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здоров'я</a:t>
            </a: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Tx/>
              <a:tabLst/>
            </a:pPr>
            <a:r>
              <a:rPr lang="ru-RU" sz="2400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потрібно</a:t>
            </a: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засвоїти</a:t>
            </a: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що</a:t>
            </a: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здорова </a:t>
            </a:r>
            <a:r>
              <a:rPr lang="ru-RU" sz="2400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їжа</a:t>
            </a: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Tx/>
              <a:tabLst/>
            </a:pP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для </a:t>
            </a:r>
            <a:r>
              <a:rPr lang="ru-RU" sz="2400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дітей</a:t>
            </a: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не </a:t>
            </a:r>
            <a:r>
              <a:rPr lang="ru-RU" sz="2400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може</a:t>
            </a: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бути </a:t>
            </a:r>
            <a:r>
              <a:rPr lang="ru-RU" sz="2400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смаженою</a:t>
            </a: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lang="en-US" sz="24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86380" y="4071942"/>
            <a:ext cx="3333750" cy="2219325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0"/>
            <a:ext cx="8929718" cy="5572140"/>
          </a:xfrm>
        </p:spPr>
        <p:txBody>
          <a:bodyPr/>
          <a:lstStyle/>
          <a:p>
            <a:r>
              <a:rPr lang="uk-UA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Питний режим </a:t>
            </a:r>
            <a:r>
              <a:rPr lang="uk-UA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дітей у дошкільному закладі</a:t>
            </a:r>
            <a:r>
              <a:rPr lang="en-US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забезпечується </a:t>
            </a:r>
            <a:r>
              <a:rPr lang="uk-UA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альтернативною водою “</a:t>
            </a:r>
            <a:r>
              <a:rPr lang="uk-UA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ОРДАНА” </a:t>
            </a:r>
            <a:r>
              <a:rPr lang="uk-UA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14942" y="3643314"/>
            <a:ext cx="3631415" cy="2905132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85728"/>
            <a:ext cx="9144000" cy="628654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dirty="0" smtClean="0"/>
              <a:t>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uk-UA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Вартість харчування одного дня  дитини  з січня 2017 року в ДНЗ становить:</a:t>
            </a: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 групах для дітей раннього </a:t>
            </a:r>
            <a:br>
              <a:rPr lang="uk-UA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віку 18 грн.  (7,20 грн.  кошти з міського бюджету, а 10,80 </a:t>
            </a:r>
            <a:r>
              <a:rPr lang="uk-UA" b="1" i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грн</a:t>
            </a:r>
            <a:r>
              <a:rPr lang="uk-UA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. сплачують батьки)</a:t>
            </a: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в дошкільних групах 23 грн.</a:t>
            </a: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(9,20 грн.  кошти з міського бюджету,</a:t>
            </a: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а 13,80 </a:t>
            </a:r>
            <a:r>
              <a:rPr lang="uk-UA" b="1" i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грн</a:t>
            </a:r>
            <a:r>
              <a:rPr lang="uk-UA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. сплачують батьки)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714356"/>
            <a:ext cx="8458200" cy="5786478"/>
          </a:xfrm>
        </p:spPr>
        <p:txBody>
          <a:bodyPr>
            <a:normAutofit/>
          </a:bodyPr>
          <a:lstStyle/>
          <a:p>
            <a:pPr algn="ctr"/>
            <a:r>
              <a:rPr lang="uk-UA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До пільгового контингенту відносяться діти-сироти, </a:t>
            </a:r>
            <a:br>
              <a:rPr lang="uk-UA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діти-інваліди, діти з малозабезпечених родин  які харчуються безкоштовно та діти з багатодітних родин, які сплачують 50% від вартості харчування.</a:t>
            </a:r>
            <a:r>
              <a:rPr lang="uk-UA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b="1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кутник 1"/>
          <p:cNvSpPr/>
          <p:nvPr/>
        </p:nvSpPr>
        <p:spPr>
          <a:xfrm>
            <a:off x="0" y="285728"/>
            <a:ext cx="9144000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Головні</a:t>
            </a:r>
            <a:r>
              <a:rPr lang="ru-RU" sz="28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правила </a:t>
            </a:r>
            <a:endParaRPr lang="en-US" sz="2800" b="1" i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здорового </a:t>
            </a:r>
            <a:r>
              <a:rPr lang="ru-RU" sz="2800" b="1" i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харчування</a:t>
            </a:r>
            <a:r>
              <a:rPr lang="ru-RU" sz="28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для </a:t>
            </a:r>
            <a:r>
              <a:rPr lang="ru-RU" sz="2800" b="1" i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дітей</a:t>
            </a:r>
            <a:r>
              <a:rPr lang="ru-RU" sz="28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pPr>
              <a:buClr>
                <a:schemeClr val="accent1"/>
              </a:buClr>
              <a:buFont typeface="Wingdings" pitchFamily="2" charset="2"/>
              <a:buChar char="v"/>
            </a:pP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Їжа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повинна бути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різноманітною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buClr>
                <a:schemeClr val="accent1"/>
              </a:buClr>
              <a:buFont typeface="Wingdings" pitchFamily="2" charset="2"/>
              <a:buChar char="v"/>
            </a:pP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Їсти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потрібно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4-5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разів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на день в один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той же час;</a:t>
            </a:r>
          </a:p>
          <a:p>
            <a:pPr>
              <a:buClr>
                <a:schemeClr val="accent1"/>
              </a:buClr>
              <a:buFont typeface="Wingdings" pitchFamily="2" charset="2"/>
              <a:buChar char="v"/>
            </a:pP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Щоденне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присутність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молока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молочних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продуктів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обсязі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не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більше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склянки на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добу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buClr>
                <a:schemeClr val="accent1"/>
              </a:buClr>
              <a:buFont typeface="Wingdings" pitchFamily="2" charset="2"/>
              <a:buChar char="v"/>
            </a:pP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Щоденне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вживання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овочів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фруктів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buClr>
                <a:schemeClr val="accent1"/>
              </a:buClr>
              <a:buFont typeface="Wingdings" pitchFamily="2" charset="2"/>
              <a:buChar char="v"/>
            </a:pP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Обмежене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споживання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солі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buClr>
                <a:schemeClr val="accent1"/>
              </a:buClr>
              <a:buFont typeface="Wingdings" pitchFamily="2" charset="2"/>
              <a:buChar char="v"/>
            </a:pP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Виключити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меню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всі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гострі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пекучі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спеції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майонез, оцет, кетчуп;</a:t>
            </a:r>
          </a:p>
          <a:p>
            <a:pPr>
              <a:buClr>
                <a:schemeClr val="accent1"/>
              </a:buClr>
              <a:buFont typeface="Wingdings" pitchFamily="2" charset="2"/>
              <a:buChar char="v"/>
            </a:pP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Зменшити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вживання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цукру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та </a:t>
            </a:r>
          </a:p>
          <a:p>
            <a:pPr>
              <a:buClr>
                <a:schemeClr val="accent1"/>
              </a:buClr>
            </a:pP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кондитерських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виробів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особливо </a:t>
            </a:r>
          </a:p>
          <a:p>
            <a:pPr>
              <a:buClr>
                <a:schemeClr val="accent1"/>
              </a:buClr>
            </a:pP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газованих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напоїв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buClr>
                <a:schemeClr val="accent1"/>
              </a:buClr>
              <a:buFont typeface="Wingdings" pitchFamily="2" charset="2"/>
              <a:buChar char="v"/>
            </a:pP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Частіше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готувати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на пару, 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chemeClr val="accent1"/>
              </a:buClr>
            </a:pP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відварювати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тушкувати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buClr>
                <a:schemeClr val="accent1"/>
              </a:buClr>
              <a:buFont typeface="Wingdings" pitchFamily="2" charset="2"/>
              <a:buChar char="v"/>
            </a:pP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Формувати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дітей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інтерес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chemeClr val="accent1"/>
              </a:buClr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до здорового способу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життя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14876" y="4071942"/>
            <a:ext cx="4161433" cy="2547943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71604" y="457200"/>
            <a:ext cx="6500858" cy="1685916"/>
          </a:xfrm>
        </p:spPr>
        <p:txBody>
          <a:bodyPr>
            <a:normAutofit/>
          </a:bodyPr>
          <a:lstStyle/>
          <a:p>
            <a:pPr algn="ctr"/>
            <a:r>
              <a:rPr lang="uk-UA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ДЯКУЄМО ЗА УВАГУ!</a:t>
            </a:r>
            <a:endParaRPr lang="ru-RU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71670" y="2143116"/>
            <a:ext cx="5357850" cy="3571900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кутник 1"/>
          <p:cNvSpPr/>
          <p:nvPr/>
        </p:nvSpPr>
        <p:spPr>
          <a:xfrm>
            <a:off x="285720" y="357166"/>
            <a:ext cx="7715304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uk-UA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Зростання</a:t>
            </a:r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дитини</a:t>
            </a:r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2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її</a:t>
            </a:r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фізичний</a:t>
            </a:r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розумовий</a:t>
            </a:r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розвиток</a:t>
            </a:r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безпосередньо</a:t>
            </a:r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залежить</a:t>
            </a:r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від</a:t>
            </a:r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якості</a:t>
            </a:r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харчування</a:t>
            </a:r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. Тому </a:t>
            </a:r>
            <a:r>
              <a:rPr lang="ru-RU" sz="32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вкрай</a:t>
            </a:r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важливо</a:t>
            </a:r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2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щоб</a:t>
            </a:r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здорове</a:t>
            </a:r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харчування</a:t>
            </a:r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для </a:t>
            </a:r>
            <a:r>
              <a:rPr lang="ru-RU" sz="32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дітей</a:t>
            </a:r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було</a:t>
            </a:r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збалансованим</a:t>
            </a:r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2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відповідало</a:t>
            </a:r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всім</a:t>
            </a:r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потребам юного </a:t>
            </a:r>
            <a:r>
              <a:rPr lang="ru-RU" sz="32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організму</a:t>
            </a:r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2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що</a:t>
            </a:r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стане </a:t>
            </a:r>
          </a:p>
          <a:p>
            <a:r>
              <a:rPr lang="ru-RU" sz="32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надійним</a:t>
            </a:r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фундаментом </a:t>
            </a:r>
          </a:p>
          <a:p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ru-RU" sz="32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подальшого</a:t>
            </a:r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32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повноцінного</a:t>
            </a:r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життя</a:t>
            </a:r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14876" y="3571876"/>
            <a:ext cx="4214812" cy="2857500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14282" y="0"/>
            <a:ext cx="8686800" cy="100967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b="1" i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Головні</a:t>
            </a:r>
            <a:r>
              <a:rPr lang="ru-RU" sz="27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700" b="1" i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елементи</a:t>
            </a:r>
            <a:r>
              <a:rPr lang="ru-RU" sz="27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br>
              <a:rPr lang="ru-RU" sz="27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b="1" i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які</a:t>
            </a:r>
            <a:r>
              <a:rPr lang="ru-RU" sz="27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700" b="1" i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потрібні</a:t>
            </a:r>
            <a:r>
              <a:rPr lang="ru-RU" sz="27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700" b="1" i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організму</a:t>
            </a:r>
            <a:r>
              <a:rPr lang="ru-RU" sz="27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700" b="1" i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дитини</a:t>
            </a:r>
            <a:r>
              <a:rPr lang="ru-RU" sz="27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0070C0"/>
                </a:solidFill>
              </a:rPr>
              <a:t>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Місце для вмісту 4"/>
          <p:cNvSpPr>
            <a:spLocks noGrp="1"/>
          </p:cNvSpPr>
          <p:nvPr>
            <p:ph idx="1"/>
          </p:nvPr>
        </p:nvSpPr>
        <p:spPr>
          <a:xfrm>
            <a:off x="0" y="785794"/>
            <a:ext cx="9144000" cy="6072206"/>
          </a:xfrm>
        </p:spPr>
        <p:txBody>
          <a:bodyPr>
            <a:noAutofit/>
          </a:bodyPr>
          <a:lstStyle/>
          <a:p>
            <a:pPr marL="0">
              <a:spcBef>
                <a:spcPts val="0"/>
              </a:spcBef>
              <a:buFont typeface="Wingdings" pitchFamily="2" charset="2"/>
              <a:buChar char="v"/>
            </a:pPr>
            <a:r>
              <a:rPr lang="ru-RU" sz="19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Білок</a:t>
            </a:r>
            <a:r>
              <a:rPr lang="ru-RU" sz="19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Будучи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будівельним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матеріалом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необхідним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для тканин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клітин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організму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що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росте. В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достатній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кількості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міститься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рибі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м'ясі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яйцях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молочних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продуктах,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цілісних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крупах,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бобових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насінні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горіхах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рослинний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білок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). </a:t>
            </a:r>
          </a:p>
          <a:p>
            <a:pPr marL="0">
              <a:spcBef>
                <a:spcPts val="0"/>
              </a:spcBef>
              <a:buFont typeface="Wingdings" pitchFamily="2" charset="2"/>
              <a:buChar char="v"/>
            </a:pPr>
            <a:r>
              <a:rPr lang="ru-RU" sz="19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Вуглеводи</a:t>
            </a:r>
            <a:r>
              <a:rPr lang="ru-RU" sz="19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Головна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функція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забезпечення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організму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енергією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Для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дітей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бажані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продукти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багаті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повільними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вуглеводами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сирі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овочі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фрукти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цільнозернові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продукти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Перенасичення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швидкими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вуглеводами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такими як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солодощі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кондитерські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вироби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білий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хліб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призводить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до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зниження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імунітету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ожиріння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підвищення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стомлюваності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>
              <a:spcBef>
                <a:spcPts val="0"/>
              </a:spcBef>
              <a:buFont typeface="Wingdings" pitchFamily="2" charset="2"/>
              <a:buChar char="v"/>
            </a:pPr>
            <a:r>
              <a:rPr lang="ru-RU" sz="19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Клітковина</a:t>
            </a:r>
            <a:r>
              <a:rPr lang="ru-RU" sz="19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перетравлюється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організмом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але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бере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активну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участь у травному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процесі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Клітковини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багато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сирих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фруктах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овочах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вівсяної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перлової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крупі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висівках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>
              <a:spcBef>
                <a:spcPts val="0"/>
              </a:spcBef>
              <a:buFont typeface="Wingdings" pitchFamily="2" charset="2"/>
              <a:buChar char="v"/>
            </a:pPr>
            <a:r>
              <a:rPr lang="ru-RU" sz="19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Жири</a:t>
            </a:r>
            <a:r>
              <a:rPr lang="ru-RU" sz="19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Є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джерелом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жиророзчинних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вітамінів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А, D, Е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постачають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незамінні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жирні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кислоти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які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відповідають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за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розвиток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імунітет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Корисні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жири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які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містяться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у вершковому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маслі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вершках,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олії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риби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>
              <a:spcBef>
                <a:spcPts val="0"/>
              </a:spcBef>
              <a:buFont typeface="Wingdings" pitchFamily="2" charset="2"/>
              <a:buChar char="v"/>
            </a:pPr>
            <a:r>
              <a:rPr lang="ru-RU" sz="19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Залізо</a:t>
            </a:r>
            <a:r>
              <a:rPr lang="ru-RU" sz="19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Цей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елемент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відіграє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важливу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роль у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кровотворенні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розумовому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розвитку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дітей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Заліза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багато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м'ясі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морепродуктах,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також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міститься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шпинаті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бобових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сухофруктах,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зелених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листових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овочах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буряках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волоських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горіхах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насінні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фундуку.</a:t>
            </a:r>
          </a:p>
          <a:p>
            <a:pPr marL="0">
              <a:spcBef>
                <a:spcPts val="0"/>
              </a:spcBef>
              <a:buFont typeface="Wingdings" pitchFamily="2" charset="2"/>
              <a:buChar char="v"/>
            </a:pPr>
            <a:r>
              <a:rPr lang="ru-RU" sz="19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Кальцій</a:t>
            </a:r>
            <a:r>
              <a:rPr lang="ru-RU" sz="19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Важливий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елемент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для росту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кісток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формування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зубної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емалі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нормалізації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серцевого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ритму,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забезпечення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згортання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крові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Кальцію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багато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м'ясі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рибі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яйцях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бобових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соняшникового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насіння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мигдалі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сухих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сніданках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19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8588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b="1" i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Здорове</a:t>
            </a:r>
            <a:r>
              <a:rPr lang="ru-RU" sz="27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700" b="1" i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харчування</a:t>
            </a:r>
            <a:r>
              <a:rPr lang="ru-RU" sz="27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700" b="1" i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дітей</a:t>
            </a:r>
            <a:r>
              <a:rPr lang="ru-RU" sz="27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700" b="1" i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має</a:t>
            </a:r>
            <a:r>
              <a:rPr lang="ru-RU" sz="27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бути </a:t>
            </a:r>
            <a:r>
              <a:rPr lang="ru-RU" sz="2700" b="1" i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різноманітним</a:t>
            </a:r>
            <a:r>
              <a:rPr lang="ru-RU" sz="27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700" b="1" i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27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700" b="1" i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включати</a:t>
            </a:r>
            <a:r>
              <a:rPr lang="ru-RU" sz="27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700" b="1" i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всі</a:t>
            </a:r>
            <a:r>
              <a:rPr lang="ru-RU" sz="27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700" b="1" i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головні</a:t>
            </a:r>
            <a:r>
              <a:rPr lang="ru-RU" sz="27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700" b="1" i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продукти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0" y="1000108"/>
            <a:ext cx="9144000" cy="5857892"/>
          </a:xfrm>
        </p:spPr>
        <p:txBody>
          <a:bodyPr>
            <a:normAutofit fontScale="55000" lnSpcReduction="20000"/>
          </a:bodyPr>
          <a:lstStyle/>
          <a:p>
            <a:pPr>
              <a:buFont typeface="Wingdings" pitchFamily="2" charset="2"/>
              <a:buChar char="v"/>
            </a:pP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 </a:t>
            </a:r>
            <a:r>
              <a:rPr lang="ru-RU" sz="44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м'яса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дитячому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раціоні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бажано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використовувати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нежирну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телятину,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яловичину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індичку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або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курку. Сосиски, сардельки та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ковбаси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менш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корисні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Зате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субпродукти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будучи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джерелом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білка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заліза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вітамінів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можуть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бути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використані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харчуванні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дітей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Font typeface="Wingdings" pitchFamily="2" charset="2"/>
              <a:buChar char="v"/>
            </a:pP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 </a:t>
            </a:r>
            <a:r>
              <a:rPr lang="ru-RU" sz="44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риби</a:t>
            </a:r>
            <a:r>
              <a:rPr lang="ru-RU" sz="4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дітям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корисні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нежирні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сорти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 судак, хек,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тріска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минтай.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Консерви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солоні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рибні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делікатеси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раціоні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повинні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бути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рідко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 </a:t>
            </a:r>
          </a:p>
          <a:p>
            <a:pPr>
              <a:buFont typeface="Wingdings" pitchFamily="2" charset="2"/>
              <a:buChar char="v"/>
            </a:pPr>
            <a:r>
              <a:rPr lang="ru-RU" sz="4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Молоко </a:t>
            </a:r>
            <a:r>
              <a:rPr lang="ru-RU" sz="44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4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молочні</a:t>
            </a:r>
            <a:r>
              <a:rPr lang="ru-RU" sz="4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продукти</a:t>
            </a:r>
            <a:r>
              <a:rPr lang="ru-RU" sz="4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є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джерелом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легкозасвоюваного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білка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фосфору,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кальцію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вітаміну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В2.</a:t>
            </a:r>
          </a:p>
          <a:p>
            <a:pPr>
              <a:buFont typeface="Wingdings" pitchFamily="2" charset="2"/>
              <a:buChar char="v"/>
            </a:pPr>
            <a:r>
              <a:rPr lang="ru-RU" sz="44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Овочі</a:t>
            </a:r>
            <a:r>
              <a:rPr lang="ru-RU" sz="4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44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фрукти</a:t>
            </a:r>
            <a:r>
              <a:rPr lang="ru-RU" sz="4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4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соки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містять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вітаміни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вуглеводи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мікроелементи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інші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корисні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речовини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(пектин,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клітковина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).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Дані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продукти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сприяють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поліпшенню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роботи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травної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системи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а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також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попереджають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виникнення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запорів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 </a:t>
            </a:r>
          </a:p>
          <a:p>
            <a:pPr>
              <a:buFont typeface="Wingdings" pitchFamily="2" charset="2"/>
              <a:buChar char="v"/>
            </a:pP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Також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необхідні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хліб</a:t>
            </a:r>
            <a:r>
              <a:rPr lang="ru-RU" sz="4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44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макаронні</a:t>
            </a:r>
            <a:r>
              <a:rPr lang="ru-RU" sz="4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вироби</a:t>
            </a:r>
            <a:r>
              <a:rPr lang="ru-RU" sz="4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44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крупи</a:t>
            </a:r>
            <a:r>
              <a:rPr lang="ru-RU" sz="4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44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тваринні</a:t>
            </a:r>
            <a:r>
              <a:rPr lang="ru-RU" sz="4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4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рослинні</a:t>
            </a:r>
            <a:r>
              <a:rPr lang="ru-RU" sz="4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жири</a:t>
            </a:r>
            <a:r>
              <a:rPr lang="ru-RU" sz="4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. </a:t>
            </a:r>
          </a:p>
          <a:p>
            <a:pPr>
              <a:buFont typeface="Wingdings" pitchFamily="2" charset="2"/>
              <a:buChar char="v"/>
            </a:pP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Дуже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корисна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вівсяна</a:t>
            </a:r>
            <a:r>
              <a:rPr lang="ru-RU" sz="4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44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гречана</a:t>
            </a:r>
            <a:r>
              <a:rPr lang="ru-RU" sz="4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крупа. </a:t>
            </a:r>
          </a:p>
          <a:p>
            <a:pPr>
              <a:buFont typeface="Wingdings" pitchFamily="2" charset="2"/>
              <a:buChar char="v"/>
            </a:pP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 </a:t>
            </a:r>
            <a:r>
              <a:rPr lang="ru-RU" sz="44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рослинне</a:t>
            </a:r>
            <a:r>
              <a:rPr lang="ru-RU" sz="4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масло 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якості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приправи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до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салатів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дозволяє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краще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засвоюватися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корисних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речовин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що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містяться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овочах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61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04" y="357166"/>
            <a:ext cx="6286544" cy="6286544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928670"/>
            <a:ext cx="5214974" cy="171451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Щодня</a:t>
            </a:r>
            <a:r>
              <a:rPr lang="ru-RU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дитина</a:t>
            </a:r>
            <a:r>
              <a:rPr lang="ru-RU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дошкільного</a:t>
            </a:r>
            <a:r>
              <a:rPr lang="ru-RU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віку</a:t>
            </a:r>
            <a:r>
              <a:rPr lang="ru-RU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має</a:t>
            </a:r>
            <a:r>
              <a:rPr lang="ru-RU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отримувати</a:t>
            </a:r>
            <a:r>
              <a:rPr lang="ru-RU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357158" y="3000372"/>
            <a:ext cx="8458200" cy="3286124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v"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280 г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вуглеводів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70 г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білків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жирів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900 мг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кальцію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200 мг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магнію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1350 мг фосфору, 12 мг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заліза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10 мг цинку, 50 мг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вітаміну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0,08 мг йоду. </a:t>
            </a:r>
          </a:p>
          <a:p>
            <a:pPr>
              <a:buFont typeface="Wingdings" pitchFamily="2" charset="2"/>
              <a:buChar char="v"/>
            </a:pP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Інтервал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між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прийомами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їжі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становить 3,5-4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години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Важливою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умовою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є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суворий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режим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харчування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який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передбачає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не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менше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4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прийомів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їжі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При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цьому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три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них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обов'язково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повинні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включати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гаряче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блюдо.</a:t>
            </a:r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flipH="1">
            <a:off x="6215074" y="642918"/>
            <a:ext cx="2143140" cy="2318602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71480"/>
            <a:ext cx="8029604" cy="2643206"/>
          </a:xfrm>
        </p:spPr>
        <p:txBody>
          <a:bodyPr>
            <a:normAutofit fontScale="90000"/>
          </a:bodyPr>
          <a:lstStyle/>
          <a:p>
            <a:r>
              <a:rPr lang="ru-RU" sz="3100" i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від</a:t>
            </a:r>
            <a:r>
              <a:rPr lang="ru-RU" sz="3100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100" i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загальної</a:t>
            </a:r>
            <a:r>
              <a:rPr lang="ru-RU" sz="3100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100" i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добової</a:t>
            </a:r>
            <a:r>
              <a:rPr lang="ru-RU" sz="3100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100" i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калорійності</a:t>
            </a:r>
            <a:r>
              <a:rPr lang="ru-RU" sz="3100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100" b="1" i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Сніданок</a:t>
            </a:r>
            <a:r>
              <a:rPr lang="ru-RU" sz="31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100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повинен </a:t>
            </a:r>
            <a:r>
              <a:rPr lang="ru-RU" sz="3100" i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складати</a:t>
            </a:r>
            <a:r>
              <a:rPr lang="ru-RU" sz="3100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25%, </a:t>
            </a:r>
            <a:br>
              <a:rPr lang="ru-RU" sz="3100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i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обід</a:t>
            </a:r>
            <a:r>
              <a:rPr lang="ru-RU" sz="31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100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– 35%, </a:t>
            </a:r>
            <a:br>
              <a:rPr lang="ru-RU" sz="3100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i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полуденок</a:t>
            </a:r>
            <a:r>
              <a:rPr lang="ru-RU" sz="3100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– 20%, </a:t>
            </a:r>
            <a:br>
              <a:rPr lang="ru-RU" sz="3100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вечеря </a:t>
            </a:r>
            <a:r>
              <a:rPr lang="ru-RU" sz="3100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– 20%.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428596" y="3357562"/>
            <a:ext cx="8458200" cy="2857520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v"/>
            </a:pPr>
            <a:r>
              <a:rPr lang="ru-RU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Сніданок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каші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страви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сиру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яєць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м'ясо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риба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хліб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маслом, сиром, чай, молоко, какао;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Обід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обов'язково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гаряче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перше,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овочевий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салат, друга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страва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птиці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м'яса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риби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гарніром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кисіль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компот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або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фруктове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пюре;</a:t>
            </a:r>
          </a:p>
          <a:p>
            <a:pPr>
              <a:buFont typeface="Wingdings" pitchFamily="2" charset="2"/>
              <a:buChar char="v"/>
            </a:pPr>
            <a:r>
              <a:rPr lang="ru-RU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Полуденок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склянка молока, кислого молока,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ряжанки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або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кефіру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печиво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ватрушка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або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булочка,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фрукти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00694" y="1714488"/>
            <a:ext cx="2728923" cy="1438502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5000628" y="457200"/>
            <a:ext cx="3987924" cy="2543172"/>
          </a:xfrm>
        </p:spPr>
        <p:txBody>
          <a:bodyPr>
            <a:normAutofit/>
          </a:bodyPr>
          <a:lstStyle/>
          <a:p>
            <a:pPr algn="ctr"/>
            <a:r>
              <a:rPr lang="uk-UA" sz="32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Сервіровка  столів</a:t>
            </a:r>
            <a:endParaRPr lang="ru-RU" sz="3200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4579" name="Picture 3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357166"/>
            <a:ext cx="4500594" cy="3375025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ffectLst/>
        </p:spPr>
      </p:pic>
      <p:pic>
        <p:nvPicPr>
          <p:cNvPr id="8" name="Рисунок 7" descr="C:\Documents and Settings\User\Рабочий стол\2015\все папки 2015\харчування фото\IMG_20160516_134208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4876" y="3286124"/>
            <a:ext cx="4054897" cy="3183518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643438" y="457200"/>
            <a:ext cx="4345114" cy="2043106"/>
          </a:xfrm>
        </p:spPr>
        <p:txBody>
          <a:bodyPr/>
          <a:lstStyle/>
          <a:p>
            <a:pPr algn="ctr"/>
            <a:r>
              <a:rPr lang="uk-UA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Смачного!</a:t>
            </a:r>
            <a:endParaRPr lang="ru-RU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602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571500"/>
            <a:ext cx="4357718" cy="3143250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ffectLst/>
        </p:spPr>
      </p:pic>
      <p:pic>
        <p:nvPicPr>
          <p:cNvPr id="6" name="Рисунок 5" descr="C:\Documents and Settings\User\Рабочий стол\2015\все папки 2015\харчування фото\IMG_20160516_134015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4876" y="3071810"/>
            <a:ext cx="4115609" cy="3282693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алка">
  <a:themeElements>
    <a:clrScheme name="Валка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Валка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Валка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134</TotalTime>
  <Words>482</Words>
  <PresentationFormat>Екран (4:3)</PresentationFormat>
  <Paragraphs>58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15</vt:i4>
      </vt:variant>
    </vt:vector>
  </HeadingPairs>
  <TitlesOfParts>
    <vt:vector size="16" baseType="lpstr">
      <vt:lpstr>Валка</vt:lpstr>
      <vt:lpstr>Про організацію  дитячого харчування в ДНЗ.  </vt:lpstr>
      <vt:lpstr>Слайд 2</vt:lpstr>
      <vt:lpstr>  Головні елементи,  які потрібні організму дитини:   </vt:lpstr>
      <vt:lpstr>  Здорове харчування дітей має бути різноманітним і включати всі головні продукти   </vt:lpstr>
      <vt:lpstr>Слайд 5</vt:lpstr>
      <vt:lpstr>Щодня дитина дошкільного віку має отримувати:</vt:lpstr>
      <vt:lpstr>від загальної добової калорійності Сніданок повинен складати 25%,  обід – 35%,  полуденок – 20%,  вечеря – 20%.  </vt:lpstr>
      <vt:lpstr>Сервіровка  столів</vt:lpstr>
      <vt:lpstr>Смачного!</vt:lpstr>
      <vt:lpstr>Слайд 10</vt:lpstr>
      <vt:lpstr>Питний режим дітей у дошкільному закладі забезпечується альтернативною водою “ОРДАНА”  </vt:lpstr>
      <vt:lpstr>  Вартість харчування одного дня  дитини  з січня 2017 року в ДНЗ становить: в групах для дітей раннього  віку 18 грн.  (7,20 грн.  кошти з міського бюджету, а 10,80 грн . сплачують батьки)  в дошкільних групах 23 грн.  (9,20 грн.  кошти з міського бюджету,  а 13,80 грн . сплачують батьки) </vt:lpstr>
      <vt:lpstr> До пільгового контингенту відносяться діти-сироти,  діти-інваліди, діти з малозабезпечених родин  які харчуються безкоштовно та діти з багатодітних родин, які сплачують 50% від вартості харчування.  </vt:lpstr>
      <vt:lpstr>Слайд 14</vt:lpstr>
      <vt:lpstr>ДЯКУЄМО ЗА УВАГУ!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 організацію  дитячого харчування в ДНЗ.  </dc:title>
  <cp:lastModifiedBy>User</cp:lastModifiedBy>
  <cp:revision>21</cp:revision>
  <dcterms:modified xsi:type="dcterms:W3CDTF">2017-01-16T10:37:25Z</dcterms:modified>
</cp:coreProperties>
</file>