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2" r:id="rId5"/>
    <p:sldId id="265" r:id="rId6"/>
    <p:sldId id="263" r:id="rId7"/>
    <p:sldId id="264" r:id="rId8"/>
    <p:sldId id="269" r:id="rId9"/>
    <p:sldId id="258" r:id="rId10"/>
    <p:sldId id="267" r:id="rId11"/>
    <p:sldId id="268" r:id="rId12"/>
    <p:sldId id="271" r:id="rId13"/>
    <p:sldId id="257" r:id="rId14"/>
    <p:sldId id="266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16" name="Місце для дати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17.01.2017</a:t>
            </a:fld>
            <a:endParaRPr lang="uk-UA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Місце для номера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7" name="Місце для вмісту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17.01.2017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Місце для тексту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9" name="Місце для дати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17.01.2017</a:t>
            </a:fld>
            <a:endParaRPr lang="uk-UA"/>
          </a:p>
        </p:txBody>
      </p:sp>
      <p:sp>
        <p:nvSpPr>
          <p:cNvPr id="11" name="Місце для нижнього колонтитула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1" name="Місце для дати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17.01.2017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25" name="Місце для тексту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8" name="Місце для вмісту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17.01.2017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2" name="Місце для дати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17.01.2017</a:t>
            </a:fld>
            <a:endParaRPr lang="uk-UA"/>
          </a:p>
        </p:txBody>
      </p:sp>
      <p:sp>
        <p:nvSpPr>
          <p:cNvPr id="21" name="Місце для нижнього колонтитула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17.01.2017</a:t>
            </a:fld>
            <a:endParaRPr lang="uk-UA"/>
          </a:p>
        </p:txBody>
      </p:sp>
      <p:sp>
        <p:nvSpPr>
          <p:cNvPr id="24" name="Місце для нижнього колонтитула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17.01.2017</a:t>
            </a:fld>
            <a:endParaRPr lang="uk-UA"/>
          </a:p>
        </p:txBody>
      </p:sp>
      <p:sp>
        <p:nvSpPr>
          <p:cNvPr id="29" name="Місце для нижнього колонтитула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Місце для зображення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Місце для тексту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дати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17.01.2017</a:t>
            </a:fld>
            <a:endParaRPr lang="uk-UA"/>
          </a:p>
        </p:txBody>
      </p:sp>
      <p:sp>
        <p:nvSpPr>
          <p:cNvPr id="28" name="Місце для нижнього колонтитула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Місце для заголовка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 сполучна ліні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 організацію </a:t>
            </a: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дитячого харчування в ДНЗ. </a:t>
            </a:r>
            <a:r>
              <a:rPr lang="uk-UA" b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28596" y="2643182"/>
            <a:ext cx="621510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3600" dirty="0" smtClean="0">
                <a:solidFill>
                  <a:srgbClr val="0070C0"/>
                </a:solidFill>
                <a:latin typeface="Monotype Corsiva" pitchFamily="66" charset="0"/>
              </a:rPr>
              <a:t>Завідувач  </a:t>
            </a:r>
            <a:r>
              <a:rPr lang="uk-UA" sz="3600" dirty="0">
                <a:solidFill>
                  <a:srgbClr val="0070C0"/>
                </a:solidFill>
                <a:latin typeface="Monotype Corsiva" pitchFamily="66" charset="0"/>
              </a:rPr>
              <a:t>ДНЗ № </a:t>
            </a:r>
            <a:r>
              <a:rPr lang="uk-UA" sz="3600" dirty="0" smtClean="0">
                <a:solidFill>
                  <a:srgbClr val="0070C0"/>
                </a:solidFill>
                <a:latin typeface="Monotype Corsiva" pitchFamily="66" charset="0"/>
              </a:rPr>
              <a:t>1</a:t>
            </a:r>
            <a:r>
              <a:rPr lang="en-US" sz="3600" dirty="0" smtClean="0">
                <a:solidFill>
                  <a:srgbClr val="0070C0"/>
                </a:solidFill>
                <a:latin typeface="Monotype Corsiva" pitchFamily="66" charset="0"/>
              </a:rPr>
              <a:t>37</a:t>
            </a:r>
            <a:endParaRPr lang="uk-UA" sz="3600" dirty="0">
              <a:solidFill>
                <a:srgbClr val="0070C0"/>
              </a:solidFill>
              <a:latin typeface="Monotype Corsiva" pitchFamily="66" charset="0"/>
            </a:endParaRPr>
          </a:p>
          <a:p>
            <a:r>
              <a:rPr lang="uk-UA" sz="3600" dirty="0" smtClean="0">
                <a:solidFill>
                  <a:srgbClr val="0070C0"/>
                </a:solidFill>
                <a:latin typeface="Monotype Corsiva" pitchFamily="66" charset="0"/>
              </a:rPr>
              <a:t>Шпак А.В.</a:t>
            </a:r>
            <a:endParaRPr lang="ru-RU" sz="36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 b="8290"/>
          <a:stretch>
            <a:fillRect/>
          </a:stretch>
        </p:blipFill>
        <p:spPr bwMode="auto">
          <a:xfrm>
            <a:off x="4143372" y="3429000"/>
            <a:ext cx="4595818" cy="316113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5572140"/>
          </a:xfrm>
        </p:spPr>
        <p:txBody>
          <a:bodyPr/>
          <a:lstStyle/>
          <a:p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Питний режим дітей у дошкільному закладі</a:t>
            </a: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забезпечується альтернативною водою “ОРДАНА” </a:t>
            </a:r>
            <a:b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643314"/>
            <a:ext cx="3631415" cy="290513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62865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Вартість харчування одного дня  дитини  з січня 2017 року в ДНЗ становить: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групах для дітей раннього </a:t>
            </a:r>
            <a:b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віку 18 грн.  (7,20 грн.  кошти з міського бюджету, а 10,80 </a:t>
            </a:r>
            <a:r>
              <a:rPr lang="uk-UA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. сплачують батьки)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дошкільних групах 23 грн.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(9,20 грн.  кошти з міського бюджету,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 13,80 </a:t>
            </a:r>
            <a:r>
              <a:rPr lang="uk-UA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. сплачують батьки)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14356"/>
            <a:ext cx="8458200" cy="5786478"/>
          </a:xfrm>
        </p:spPr>
        <p:txBody>
          <a:bodyPr>
            <a:normAutofit/>
          </a:bodyPr>
          <a:lstStyle/>
          <a:p>
            <a:pPr algn="ctr"/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 пільгового контингенту відносяться діти-сироти, </a:t>
            </a:r>
            <a:b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діти-інваліди, діти з малозабезпечених родин  які харчуються безкоштовно та діти з багатодітних родин, які сплачують 50% від вартості харчування.</a:t>
            </a:r>
            <a:r>
              <a:rPr lang="uk-UA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285728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правила </a:t>
            </a:r>
            <a:endParaRPr lang="en-US" sz="28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здорового </a:t>
            </a:r>
            <a:r>
              <a:rPr lang="ru-RU" sz="28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Їжа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повинна бути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різноманітною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Їсти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4-5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разів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день в один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той же час;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Щоденне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присутність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молока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молочних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продуктів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обсязі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склянки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добу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Щоденне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вживання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овочів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фруктів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Обмежене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споживання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солі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Виключити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меню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гострі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пекучі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спеції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майонез, оцет, кетчуп;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Зменшити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вживання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цукру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</a:p>
          <a:p>
            <a:pPr>
              <a:buClr>
                <a:schemeClr val="accent1"/>
              </a:buClr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кондитерських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виробів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особливо </a:t>
            </a:r>
          </a:p>
          <a:p>
            <a:pPr>
              <a:buClr>
                <a:schemeClr val="accent1"/>
              </a:buClr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газованих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напоїв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Частіше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готувати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пару,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1"/>
              </a:buClr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відварювати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тушкувати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Формувати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інтерес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1"/>
              </a:buClr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 здорового способу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4071942"/>
            <a:ext cx="4161433" cy="254794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457200"/>
            <a:ext cx="6500858" cy="1685916"/>
          </a:xfrm>
        </p:spPr>
        <p:txBody>
          <a:bodyPr>
            <a:normAutofit/>
          </a:bodyPr>
          <a:lstStyle/>
          <a:p>
            <a:pPr algn="ctr"/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ДЯКУЄМО ЗА УВАГУ!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43116"/>
            <a:ext cx="5357850" cy="35719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85720" y="357166"/>
            <a:ext cx="77153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фізичний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розумовий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безпосередньо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якості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Тому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вкрай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важливо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здорове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збалансованим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відповідало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всім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потребам юного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стане </a:t>
            </a:r>
          </a:p>
          <a:p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надійним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фундаментом 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подальшого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повноцінного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571876"/>
            <a:ext cx="4214812" cy="28575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1009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елементи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потрібні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Білок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Будучи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будівельним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матеріалом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необхідним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тканин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клітин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росте.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достатній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міститься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яйцях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молочних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продуктах,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цілісних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крупах,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бобових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насінні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горіхах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рослинний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білок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 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Вуглеводи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Головна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функція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енергією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бажані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повільними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вуглеводами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сирі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фрукти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цільнозернові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Перенасичення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швидкими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вуглеводами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такими як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солодощі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кондитерські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вироби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білий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хліб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призводить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імунітету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ожиріння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стомлюваності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Клітковина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перетравлюється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організмом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участь у травному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Клітковини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сирих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фруктах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вівсяної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перлової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висівках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Жири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джерелом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жиророзчинних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вітамінів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А, D, Е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постачають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незамінні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кислоти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відповідають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імунітет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містяться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вершковому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вершках,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олії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Залізо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Цей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елемент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відіграє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важливу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роль 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кровотворенні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розумовому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Заліза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морепродуктах,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міститься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шпинаті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бобових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сухофруктах,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зелених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листових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буряках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волоських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горіхах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насінні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фундуку.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Кальцій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Важливий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елемент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росту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кісток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зубної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емалі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нормалізації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серцевого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ритму,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згортання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Кальцію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яйцях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бобових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соняшникового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насіння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мигдалі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сухих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сніданках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Здорове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різноманітним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включати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дитячому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раціоні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бажано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нежирну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телятину,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яловичину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індичку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курку. Сосиски, сардельки та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ковбаси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менш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Зате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субпродукти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будучи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джерелом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білка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заліза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вітамінів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використані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харчуванні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дітям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нежирні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сорти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судак, хек,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тріска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минтай.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Консерви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солоні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делікатеси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раціоні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рідко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Молоко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молочні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джерелом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легкозасвоюваного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білка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фосфору,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кальцію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В2.</a:t>
            </a:r>
          </a:p>
          <a:p>
            <a:pPr>
              <a:buFont typeface="Wingdings" pitchFamily="2" charset="2"/>
              <a:buChar char="v"/>
            </a:pP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фрукти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соки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містять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мікроелементи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(пектин,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клітковина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сприяють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поліпшенню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травної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попереджають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запорів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необхідні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хліб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макаронні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вироби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тваринні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рослинні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 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вівсяна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гречана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крупа. 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рослинне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масло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якості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приправи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салатів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дозволяє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краще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засвоюватися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корисних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містяться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овочах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57166"/>
            <a:ext cx="6286544" cy="628654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5214974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Щодня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дошкільного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отримувати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57158" y="3000372"/>
            <a:ext cx="8458200" cy="328612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280 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70 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білків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900 мг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кальцію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200 мг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магнію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1350 мг фосфору, 12 мг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заліза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10 мг цинку, 50 мг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0,08 мг йоду.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Інтервал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прийомами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їжі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становить 3,5-4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години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Важливою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умовою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суворий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режим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передбачає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прийомів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їжі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При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три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них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обов'язково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включати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гаряче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блюдо.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215074" y="642918"/>
            <a:ext cx="2143140" cy="231860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8029604" cy="2643206"/>
          </a:xfrm>
        </p:spPr>
        <p:txBody>
          <a:bodyPr>
            <a:normAutofit fontScale="90000"/>
          </a:bodyPr>
          <a:lstStyle/>
          <a:p>
            <a:r>
              <a:rPr lang="ru-RU" sz="31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добової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калорійності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Сніданок</a:t>
            </a: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повинен </a:t>
            </a:r>
            <a:r>
              <a:rPr lang="ru-RU" sz="31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складати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25%, </a:t>
            </a:r>
            <a:b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обід</a:t>
            </a: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35%, </a:t>
            </a:r>
            <a:b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полуденок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20%, </a:t>
            </a:r>
            <a:b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вечеря 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20%.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28596" y="3357562"/>
            <a:ext cx="8458200" cy="285752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Сніданок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каші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страви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сиру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яєць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хліб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маслом, сиром, чай, молоко, какао;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Обід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обов'язково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гаряче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перше,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овочевий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салат, друга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птиці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гарніром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кисіль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компот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фруктове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пюре;</a:t>
            </a:r>
          </a:p>
          <a:p>
            <a:pPr>
              <a:buFont typeface="Wingdings" pitchFamily="2" charset="2"/>
              <a:buChar char="v"/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Полуденок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склянка молока, кислого молока,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ряжанки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кефіру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печиво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ватрушка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булочка,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фрукти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714488"/>
            <a:ext cx="2728923" cy="143850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929190" y="642918"/>
            <a:ext cx="3987924" cy="1143008"/>
          </a:xfrm>
        </p:spPr>
        <p:txBody>
          <a:bodyPr>
            <a:normAutofit/>
          </a:bodyPr>
          <a:lstStyle/>
          <a:p>
            <a:pPr algn="ctr"/>
            <a:r>
              <a:rPr lang="uk-UA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Сервіровка 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214290"/>
            <a:ext cx="4071966" cy="305359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214686"/>
            <a:ext cx="4357718" cy="31432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357166"/>
            <a:ext cx="869532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Здорова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їжа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дітей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en-US" sz="3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(правила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вибору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Краще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готувати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пару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відварювати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Як альтернатива 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тушкування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запікання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рекомендуються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жирні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сорти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м'яса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консерви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копчені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ковбаси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деякі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гірчиця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перець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гострі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приправи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поліпшити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смакові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можна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покласти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кріп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петрушку,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зелену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ріпчасту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цибулю,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трохи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часнику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</a:pP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Піклуючись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дитяче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здоров'я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tabLst/>
            </a:pP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потрібно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засвоїти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здорова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їжа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дітей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може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бути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смаженою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071942"/>
            <a:ext cx="3333750" cy="22193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алка">
  <a:themeElements>
    <a:clrScheme name="Валка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Валка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Валка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136</TotalTime>
  <Words>479</Words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Валка</vt:lpstr>
      <vt:lpstr>Про організацію  дитячого харчування в ДНЗ.  </vt:lpstr>
      <vt:lpstr>Слайд 2</vt:lpstr>
      <vt:lpstr>  Головні елементи,  які потрібні організму дитини:   </vt:lpstr>
      <vt:lpstr>  Здорове харчування дітей має бути різноманітним і включати всі головні продукти   </vt:lpstr>
      <vt:lpstr>Слайд 5</vt:lpstr>
      <vt:lpstr>Щодня дитина дошкільного віку має отримувати:</vt:lpstr>
      <vt:lpstr>від загальної добової калорійності Сніданок повинен складати 25%,  обід – 35%,  полуденок – 20%,  вечеря – 20%.  </vt:lpstr>
      <vt:lpstr>Сервіровка </vt:lpstr>
      <vt:lpstr>Слайд 9</vt:lpstr>
      <vt:lpstr>Питний режим дітей у дошкільному закладі забезпечується альтернативною водою “ОРДАНА”  </vt:lpstr>
      <vt:lpstr>  Вартість харчування одного дня  дитини  з січня 2017 року в ДНЗ становить: в групах для дітей раннього  віку 18 грн.  (7,20 грн.  кошти з міського бюджету, а 10,80 грн . сплачують батьки)  в дошкільних групах 23 грн.  (9,20 грн.  кошти з міського бюджету,  а 13,80 грн . сплачують батьки) </vt:lpstr>
      <vt:lpstr> До пільгового контингенту відносяться діти-сироти,  діти-інваліди, діти з малозабезпечених родин  які харчуються безкоштовно та діти з багатодітних родин, які сплачують 50% від вартості харчування.  </vt:lpstr>
      <vt:lpstr>Слайд 13</vt:lpstr>
      <vt:lpstr>ДЯКУЄМО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організацію  дитячого харчування в ДНЗ.  </dc:title>
  <cp:lastModifiedBy>User</cp:lastModifiedBy>
  <cp:revision>23</cp:revision>
  <dcterms:modified xsi:type="dcterms:W3CDTF">2017-01-17T12:34:47Z</dcterms:modified>
</cp:coreProperties>
</file>