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60" r:id="rId4"/>
    <p:sldId id="257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59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000099"/>
    <a:srgbClr val="0033CC"/>
    <a:srgbClr val="5F5F5F"/>
    <a:srgbClr val="000000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7EC647-A535-4BD7-A94E-FBB0DF61E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17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F2109-5457-41FF-AED6-AD6DDA52E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44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1A492-0978-40E1-95F5-ACBBE4C8E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5044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759B3-57AC-4DDA-84FA-BA9097FE3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717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7EAF2-7609-461D-A5BE-2073B6DA6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1680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F0933-95C6-49F4-933A-6B241A8E6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3062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E14BD-6106-4A13-866C-8C38C83FC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1255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5EC7D-1525-4A55-BE29-06D56F033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0046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85526-CB1F-438A-A21B-5ADF70FA0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5433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9C0E6-455F-47CB-9525-049EAF62B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106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A0CBC-F1CA-480B-89EB-809871245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8557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2CFC4-BF83-45CA-88F3-07FAD0D8F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768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0DD1A-DA7B-424A-8319-31AD020CB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6699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596BC-A34F-4787-BFAE-90111EBFE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14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0E1D5-DEBF-434B-9A08-B87B85D61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5729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FFA0F-7F48-4888-A2A5-96A710B9B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01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8512-AB65-4A74-8350-883583C51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535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901B-7E65-4248-9030-170681BA1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648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8ED64-DFBA-4CF5-B32E-85AAB141C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2851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00399-3B30-4290-8F0F-3221C850C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969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FE66D-E36C-430F-BE9C-B19CE68FA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6733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D3544-D645-45C2-B890-81BF8F671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092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B5720-673F-49CB-A9B2-6EDC54EA0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2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9C7839-5442-472B-B6AC-CD16DDF1E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4E6CAA-1B01-4DD8-8BE1-8D9FEEEF1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890" y="526473"/>
            <a:ext cx="8301317" cy="3413924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40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Мовленнєвий розвиток</a:t>
            </a:r>
            <a:r>
              <a:rPr lang="ru-RU" sz="4000" dirty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</a:br>
            <a:r>
              <a:rPr lang="uk-UA" sz="40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як відображення становлення навичок </a:t>
            </a:r>
            <a:r>
              <a:rPr lang="ru-RU" sz="4000" dirty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</a:br>
            <a:r>
              <a:rPr lang="uk-UA" sz="40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комунікативно-мовленнєвої компетенції </a:t>
            </a:r>
            <a:r>
              <a:rPr lang="uk-UA" sz="40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дітей раннього віку.</a:t>
            </a:r>
            <a:endParaRPr lang="ru-RU" sz="4000" dirty="0" smtClean="0">
              <a:solidFill>
                <a:srgbClr val="0000FF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56364" y="5083315"/>
            <a:ext cx="4724399" cy="1536990"/>
          </a:xfrm>
        </p:spPr>
        <p:txBody>
          <a:bodyPr/>
          <a:lstStyle/>
          <a:p>
            <a:pPr eaLnBrk="1" hangingPunct="1"/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 досвіду роботи </a:t>
            </a:r>
          </a:p>
          <a:p>
            <a:pPr eaLnBrk="1" hangingPunct="1"/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вихователя дітей раннього віку </a:t>
            </a:r>
          </a:p>
          <a:p>
            <a:pPr eaLnBrk="1" hangingPunct="1"/>
            <a:r>
              <a:rPr lang="uk-UA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Шапошнікової</a:t>
            </a:r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В.П.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viktoriashpv\Desktop\карапузы\0_8f4cf_2e920a99_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9" y="4087090"/>
            <a:ext cx="2398229" cy="244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8" y="200131"/>
            <a:ext cx="87560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Завдання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розвитку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зв’язного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мовлення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посідають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центральне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місце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загальній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системі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роботи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з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розвитку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мовлення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нашому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дошкільному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закладі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</a:p>
        </p:txBody>
      </p:sp>
      <p:pic>
        <p:nvPicPr>
          <p:cNvPr id="60418" name="Picture 2" descr="C:\Users\viktoriashpv\Desktop\карапузы\0_9c413_b31fac74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219" y="4654368"/>
            <a:ext cx="1695179" cy="212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0108" y="2099823"/>
            <a:ext cx="8756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допомогою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добре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розвиненого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зв’язного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мовлення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дитина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навчається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чітко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та ясно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мислити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легко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встановлює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контакт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із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оточуючими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ініціює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власні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ідеї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3200" b="1" dirty="0" smtClean="0">
              <a:solidFill>
                <a:srgbClr val="0000FF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Бере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участь у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різних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видах </a:t>
            </a:r>
          </a:p>
          <a:p>
            <a:pPr lvl="0" algn="just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дитячої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творчості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219" y="63900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Рисунок 13" descr="Описание: C:\Users\viktoriashpv\AppData\Local\Microsoft\Windows\Temporary Internet Files\Content.Word\IMG_20170411_2021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6"/>
          <a:stretch>
            <a:fillRect/>
          </a:stretch>
        </p:blipFill>
        <p:spPr bwMode="auto">
          <a:xfrm>
            <a:off x="5874327" y="4300792"/>
            <a:ext cx="3172329" cy="248938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485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563" y="310480"/>
            <a:ext cx="838200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Переді мною, як вихователем дитячого садка, стоїть завдання навчити дитину користуватись усною мовою як засобом спілкування, знаряддям мислення. Розвиваючи мову і усне мовлення, працюю над удосконаленням звукової культури мовлення дітей. Навчаю їх правильно вимовляти звуки і слова; правильно користуватися силою голосу залежно від умов (на заняттях говорити голосно, щоб всім було чути, в грі з товаришем – тихо, щоб не заважати іншим); </a:t>
            </a:r>
            <a:endParaRPr lang="ru-RU" sz="2400" b="1" dirty="0" smtClean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562" y="4108190"/>
            <a:ext cx="518159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правильно ставити наголос, змінювати інтонацію; розвиваю нормальний темп мови; учу користуватись диханням.</a:t>
            </a:r>
            <a:endParaRPr lang="ru-RU" sz="2400" b="1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Picture 2" descr="C:\Users\viktoriashpv\Desktop\карапузы\670193qb0kidfjb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764" y="3976769"/>
            <a:ext cx="2971799" cy="288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219" y="63900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11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547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6" y="218682"/>
            <a:ext cx="8659091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Постійно працюю над словником дітей, збагачуючи його новими словами; уточнюю значення тих слів, які є в словнику дітей, але за ними не стоять точні і широкі уявлення; активізую словник — учу користуватись в безпосередньому живому спілкуванні всіма словами всього словникового запасу, тобто працюю над переведенням слів з пасивного словника  в активний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sz="2400" b="1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2466" name="Picture 2" descr="C:\Users\viktoriashpv\Desktop\карапузы\Deti7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188" y="4164926"/>
            <a:ext cx="2709430" cy="247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015" y="3131737"/>
            <a:ext cx="6449294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>
              <a:lnSpc>
                <a:spcPct val="115000"/>
              </a:lnSpc>
              <a:spcAft>
                <a:spcPts val="0"/>
              </a:spcAft>
            </a:pP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Удосконалюючи граматичну правильність мови дитини, навчаю дітей правильно змінювати слова та узгоджувати їх. Розвиваючи зв’язне мовлення, 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сприяю розвиткові 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його 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діалогічної 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і 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монологічної форми. 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Формую вміння правильно відповідати на запитання, залежно від 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їх характеру – 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коротко або 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розгорнуто.</a:t>
            </a:r>
            <a:endParaRPr lang="ru-RU" sz="2400" b="1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19" y="63900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12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76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54" y="23689"/>
            <a:ext cx="882460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Намагаюся забезпечити максимальну мовленнєву активність дітей у процесі діяльності та на заняттях. Щоб цього досягти, проводжу заняття з невеличкими групками дітей, створюючи можливість для активного говоріння кожній дитині.</a:t>
            </a:r>
            <a:r>
              <a:rPr lang="uk-UA" sz="28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 Емоційна насиченість заняття забезпечується використанням сюрпризних </a:t>
            </a:r>
            <a:r>
              <a:rPr lang="uk-UA" sz="28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моментів</a:t>
            </a:r>
            <a:r>
              <a:rPr lang="uk-UA" sz="28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, ігрових прийомів, різних ігор, віршів, малих фольклорних жанрів, активної діяльності дітей.</a:t>
            </a:r>
            <a:endParaRPr lang="ru-RU" sz="2800" b="1" dirty="0" smtClean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196" name="Picture 4" descr="C:\Users\viktoriashpv\Desktop\карапузы\1464902842_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0"/>
          <a:stretch/>
        </p:blipFill>
        <p:spPr bwMode="auto">
          <a:xfrm flipH="1">
            <a:off x="180853" y="4807528"/>
            <a:ext cx="2784607" cy="197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219" y="63900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14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Рисунок 4" descr="Описание: G:\МОИ ПАПКИ\ДОКУМЕНТИ\Documents\ПРЕЗЕНТАЦІЯ ДОСВІД\ФОТО АТТЕСТАЦИЯ\IMG_31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1" t="40598" r="786"/>
          <a:stretch>
            <a:fillRect/>
          </a:stretch>
        </p:blipFill>
        <p:spPr bwMode="auto">
          <a:xfrm>
            <a:off x="5271654" y="4060679"/>
            <a:ext cx="3733801" cy="252943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6" y="110836"/>
            <a:ext cx="8809309" cy="1764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У </a:t>
            </a:r>
            <a:r>
              <a:rPr lang="uk-UA" sz="24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лінгводидактиці</a:t>
            </a:r>
            <a:r>
              <a:rPr lang="uk-UA" sz="24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ствердився </a:t>
            </a:r>
            <a:r>
              <a:rPr lang="uk-UA" sz="24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діяльнісний</a:t>
            </a:r>
            <a:r>
              <a:rPr lang="uk-UA" sz="24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підхід до мовлення. Мовлення розглядається як </a:t>
            </a:r>
            <a:r>
              <a:rPr lang="uk-UA" sz="2400" b="1" i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мовленнєва діяльність</a:t>
            </a:r>
            <a:r>
              <a:rPr lang="uk-UA" sz="24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, тобто навчально-мовленнєва діяльність проходить у вигляді занять, у ході яких використовую й інші види діяльності. </a:t>
            </a:r>
            <a:endParaRPr lang="ru-RU" sz="2400" b="1" dirty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3490" name="Picture 2" descr="C:\Users\viktoriashpv\Desktop\карапузы\4f5687779a3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9" y="5044499"/>
            <a:ext cx="1449067" cy="17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219" y="1736685"/>
            <a:ext cx="880930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Діяльнісний</a:t>
            </a:r>
            <a:r>
              <a:rPr lang="uk-UA" sz="24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 підхід до мовлення сприяє підвищенню ефективності розвитку мовлення і навчання дітей рідної мови, дає змогу чіткіше спрямувати роботу на формування мовленнєвих умінь і навичок, виступає «показником засвоєння мови</a:t>
            </a:r>
            <a:r>
              <a:rPr lang="uk-UA" sz="24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».</a:t>
            </a:r>
            <a:endParaRPr lang="ru-RU" sz="2400" b="1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19" y="63900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13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D:\работа ДНЗ137\ФОТО РАБОТА\ТЕАТР\IMG_16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581" y="3616808"/>
            <a:ext cx="4181890" cy="313641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54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8859" y="1013844"/>
            <a:ext cx="590572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Дякую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  <a:r>
              <a:rPr lang="ru-RU" sz="8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увагу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AutoShape 5" descr="Картинки по запросу анимашки карапуз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Картинки по запросу анимашки карапузі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4521" name="Picture 9" descr="C:\Users\viktoriashpv\Desktop\карапузы\Deti8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164" y="3997880"/>
            <a:ext cx="2063895" cy="250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22" name="Picture 10" descr="C:\Users\viktoriashpv\Desktop\карапузы\1607103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58" y="3997880"/>
            <a:ext cx="1593280" cy="262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536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1781" y="271971"/>
            <a:ext cx="8580854" cy="483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Своєчасне оволодіння мовою — основа розумового розвитку дитини, запорука повноцінного її спілкування з навколишніми людьми.</a:t>
            </a:r>
            <a:r>
              <a:rPr lang="ru-RU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sz="30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Стаючи більш самостійними, діти дошкільного віку виходять за межі вузькосімейних зв'язків</a:t>
            </a:r>
            <a:r>
              <a:rPr lang="ru-RU" sz="30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0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і </a:t>
            </a:r>
            <a:r>
              <a:rPr lang="uk-UA" sz="30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починають спілкуватися з більше широким колом людей, особливо з однолітками. Слово </a:t>
            </a:r>
            <a:r>
              <a:rPr lang="uk-UA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навчає, розвиває </a:t>
            </a:r>
            <a:r>
              <a:rPr lang="ru-RU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і </a:t>
            </a:r>
            <a:r>
              <a:rPr lang="uk-UA" sz="30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вих</a:t>
            </a:r>
            <a:r>
              <a:rPr lang="ru-RU" sz="30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овує</a:t>
            </a:r>
            <a:r>
              <a:rPr lang="ru-RU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sz="30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ди</a:t>
            </a:r>
            <a:r>
              <a:rPr lang="ru-RU" sz="30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тину.</a:t>
            </a:r>
            <a:r>
              <a:rPr lang="uk-UA" sz="3000" b="1" dirty="0" smtClean="0">
                <a:solidFill>
                  <a:srgbClr val="0000FF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3000" b="1" dirty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735" y="4582365"/>
            <a:ext cx="2858900" cy="213629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5" name="Picture 3" descr="C:\Users\viktoriashpv\Desktop\карапузы\Deti5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1781" y="4969073"/>
            <a:ext cx="1937046" cy="174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875" y="63470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viktoriashpv\Desktop\слайд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14898" y="2576676"/>
            <a:ext cx="4832854" cy="1759527"/>
          </a:xfrm>
          <a:prstGeom prst="ellipse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Основні</a:t>
            </a:r>
            <a:r>
              <a:rPr lang="ru-RU" sz="26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 напрямки в </a:t>
            </a:r>
            <a:r>
              <a:rPr lang="ru-RU" sz="26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роботі</a:t>
            </a:r>
            <a:r>
              <a:rPr lang="ru-RU" sz="26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 з </a:t>
            </a:r>
            <a:r>
              <a:rPr lang="ru-RU" sz="26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розвитку</a:t>
            </a:r>
            <a:r>
              <a:rPr lang="ru-RU" sz="26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sz="26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мовлення</a:t>
            </a:r>
            <a:r>
              <a:rPr lang="ru-RU" sz="26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 у </a:t>
            </a:r>
            <a:r>
              <a:rPr lang="ru-RU" sz="2600" b="1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00FF"/>
                </a:solidFill>
              </a:rPr>
              <a:t>дошкільників</a:t>
            </a:r>
            <a:endParaRPr lang="ru-RU" sz="2600" b="1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457" y="204764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>
                <a:solidFill>
                  <a:srgbClr val="0033CC"/>
                </a:solidFill>
                <a:latin typeface="Open Sans"/>
                <a:cs typeface="Arial" charset="0"/>
              </a:rPr>
              <a:t>Формування</a:t>
            </a:r>
            <a:r>
              <a:rPr lang="ru-RU" b="1" dirty="0">
                <a:solidFill>
                  <a:srgbClr val="0033CC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33CC"/>
                </a:solidFill>
                <a:latin typeface="Open Sans"/>
                <a:cs typeface="Arial" charset="0"/>
              </a:rPr>
              <a:t>розмовного</a:t>
            </a:r>
            <a:r>
              <a:rPr lang="ru-RU" b="1" dirty="0">
                <a:solidFill>
                  <a:srgbClr val="0033CC"/>
                </a:solidFill>
                <a:latin typeface="Open Sans"/>
                <a:cs typeface="Arial" charset="0"/>
              </a:rPr>
              <a:t> (</a:t>
            </a:r>
            <a:r>
              <a:rPr lang="ru-RU" b="1" dirty="0" err="1">
                <a:solidFill>
                  <a:srgbClr val="0033CC"/>
                </a:solidFill>
                <a:latin typeface="Open Sans"/>
                <a:cs typeface="Arial" charset="0"/>
              </a:rPr>
              <a:t>діалогічного</a:t>
            </a:r>
            <a:r>
              <a:rPr lang="ru-RU" b="1" dirty="0">
                <a:solidFill>
                  <a:srgbClr val="0033CC"/>
                </a:solidFill>
                <a:latin typeface="Open Sans"/>
                <a:cs typeface="Arial" charset="0"/>
              </a:rPr>
              <a:t>) </a:t>
            </a:r>
            <a:r>
              <a:rPr lang="ru-RU" b="1" dirty="0" err="1">
                <a:solidFill>
                  <a:srgbClr val="0033CC"/>
                </a:solidFill>
                <a:latin typeface="Open Sans"/>
                <a:cs typeface="Arial" charset="0"/>
              </a:rPr>
              <a:t>мовлення</a:t>
            </a:r>
            <a:endParaRPr lang="ru-RU" b="1" dirty="0">
              <a:solidFill>
                <a:srgbClr val="0033CC"/>
              </a:solidFill>
              <a:latin typeface="Open Sans"/>
              <a:cs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39731" y="204764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Формування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монологічного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мовлення</a:t>
            </a:r>
            <a:endParaRPr lang="ru-RU" b="1" dirty="0">
              <a:solidFill>
                <a:srgbClr val="0000FF"/>
              </a:solidFill>
              <a:latin typeface="Open Sans"/>
              <a:cs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5461" y="5431448"/>
            <a:ext cx="3151729" cy="116793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Ознайомлення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з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художньою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літературою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та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виховання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любові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до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читання</a:t>
            </a:r>
            <a:endParaRPr lang="ru-RU" b="1" dirty="0">
              <a:solidFill>
                <a:srgbClr val="0000FF"/>
              </a:solidFill>
              <a:latin typeface="Open Sans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8534" y="1619124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Виховання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звукової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культури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мовлення</a:t>
            </a:r>
            <a:endParaRPr lang="ru-RU" b="1" dirty="0">
              <a:solidFill>
                <a:srgbClr val="0000FF"/>
              </a:solidFill>
              <a:latin typeface="Open Sans"/>
              <a:cs typeface="Arial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11773" y="4359451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Навчання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дітей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елементам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грамоти</a:t>
            </a:r>
            <a:endParaRPr lang="ru-RU" b="1" dirty="0">
              <a:solidFill>
                <a:srgbClr val="0000FF"/>
              </a:solidFill>
              <a:latin typeface="Open Sans"/>
              <a:cs typeface="Arial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7192" y="4359451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Формування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граматично</a:t>
            </a:r>
            <a:r>
              <a:rPr lang="ru-RU" b="1" dirty="0" smtClean="0">
                <a:solidFill>
                  <a:srgbClr val="0000FF"/>
                </a:solidFill>
                <a:latin typeface="Open Sans"/>
                <a:cs typeface="Arial" charset="0"/>
              </a:rPr>
              <a:t> правильного </a:t>
            </a:r>
            <a:r>
              <a:rPr lang="ru-RU" b="1" dirty="0" err="1" smtClean="0">
                <a:solidFill>
                  <a:srgbClr val="0000FF"/>
                </a:solidFill>
                <a:latin typeface="Open Sans"/>
                <a:cs typeface="Arial" charset="0"/>
              </a:rPr>
              <a:t>мовлення</a:t>
            </a:r>
            <a:endParaRPr lang="ru-RU" b="1" dirty="0">
              <a:solidFill>
                <a:srgbClr val="0000FF"/>
              </a:solidFill>
              <a:latin typeface="Open Sans"/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11773" y="1619124"/>
            <a:ext cx="3151729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>
                <a:solidFill>
                  <a:srgbClr val="0000FF"/>
                </a:solidFill>
                <a:latin typeface="Open Sans"/>
                <a:cs typeface="Arial" charset="0"/>
              </a:rPr>
              <a:t>Розвиток</a:t>
            </a:r>
            <a:r>
              <a:rPr lang="ru-RU" b="1" dirty="0">
                <a:solidFill>
                  <a:srgbClr val="0000FF"/>
                </a:solidFill>
                <a:latin typeface="Open Sans"/>
                <a:cs typeface="Arial" charset="0"/>
              </a:rPr>
              <a:t> словника</a:t>
            </a:r>
          </a:p>
        </p:txBody>
      </p:sp>
      <p:cxnSp>
        <p:nvCxnSpPr>
          <p:cNvPr id="18" name="Прямая со стрелкой 17"/>
          <p:cNvCxnSpPr>
            <a:stCxn id="2" idx="0"/>
          </p:cNvCxnSpPr>
          <p:nvPr/>
        </p:nvCxnSpPr>
        <p:spPr>
          <a:xfrm flipH="1" flipV="1">
            <a:off x="3860800" y="1119165"/>
            <a:ext cx="770525" cy="14575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0"/>
          </p:cNvCxnSpPr>
          <p:nvPr/>
        </p:nvCxnSpPr>
        <p:spPr>
          <a:xfrm flipV="1">
            <a:off x="4631325" y="1119165"/>
            <a:ext cx="564789" cy="14575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5039731" y="1959429"/>
            <a:ext cx="772042" cy="617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3360263" y="1959429"/>
            <a:ext cx="719923" cy="617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" idx="4"/>
          </p:cNvCxnSpPr>
          <p:nvPr/>
        </p:nvCxnSpPr>
        <p:spPr>
          <a:xfrm>
            <a:off x="4631325" y="4336203"/>
            <a:ext cx="1180448" cy="5986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12" idx="0"/>
          </p:cNvCxnSpPr>
          <p:nvPr/>
        </p:nvCxnSpPr>
        <p:spPr>
          <a:xfrm>
            <a:off x="4631325" y="4359451"/>
            <a:ext cx="1" cy="10719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15" idx="3"/>
          </p:cNvCxnSpPr>
          <p:nvPr/>
        </p:nvCxnSpPr>
        <p:spPr>
          <a:xfrm flipH="1">
            <a:off x="3338921" y="4336203"/>
            <a:ext cx="1292404" cy="4804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7192" y="63470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896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886" y="6048"/>
            <a:ext cx="871582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На третьому році життя розвиток мовлення – це насамперед налагодження взаємодії і взаємостосунків з близькими дорослими і дітьми (комунікативна функція мови), пізнання навколишнього світу (</a:t>
            </a:r>
            <a:r>
              <a:rPr lang="uk-UA" sz="2800" b="1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означувальна</a:t>
            </a: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функція). </a:t>
            </a:r>
            <a:endParaRPr lang="ru-RU" sz="2800" b="1" dirty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885" y="2365140"/>
            <a:ext cx="871582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Дитина засвоює основну форму мовленнєвого </a:t>
            </a:r>
            <a:r>
              <a:rPr lang="uk-UA" sz="28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спілкування — </a:t>
            </a:r>
            <a:r>
              <a:rPr lang="uk-UA" sz="28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діалогічну. Вона вчиться висловлюватися, ставити запитання й самостійно відповідати, звертатися до навколишніх з проханнями </a:t>
            </a:r>
            <a:r>
              <a:rPr lang="uk-UA" sz="2800" b="1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і </a:t>
            </a:r>
            <a:r>
              <a:rPr lang="uk-UA" sz="2800" b="1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пропозиціями</a:t>
            </a:r>
            <a:r>
              <a:rPr lang="uk-UA" sz="2800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19" y="6390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11" descr="Описание: G:\МОИ ПАПКИ\ДОКУМЕНТИ\Documents\фото работа -1\IMG_07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36" y="4335702"/>
            <a:ext cx="3275033" cy="245447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iktoriashpv\Desktop\карапузы\64178033_1284823476_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5886" y="4808157"/>
            <a:ext cx="1780855" cy="198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viktoriashpv\Desktop\карапузы\Deti7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4" y="4178706"/>
            <a:ext cx="1398909" cy="246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1164" y="484423"/>
            <a:ext cx="7910945" cy="317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Зростає розуміння дитиною мовлення.</a:t>
            </a:r>
            <a:endParaRPr lang="ru-RU" sz="2800" b="1" dirty="0" smtClean="0">
              <a:solidFill>
                <a:srgbClr val="0000FF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Малюк розуміє не тільки те, що відбулося в його присутності, але й те, що має відбутися.</a:t>
            </a: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0000FF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Робити висновки про рівень розуміння дитиною мовлення можна й по діях, які вона виконує за завданням дорослих, і по її висловлюванням. </a:t>
            </a:r>
          </a:p>
        </p:txBody>
      </p:sp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5" b="4425"/>
          <a:stretch>
            <a:fillRect/>
          </a:stretch>
        </p:blipFill>
        <p:spPr bwMode="auto">
          <a:xfrm>
            <a:off x="4391890" y="3329932"/>
            <a:ext cx="4170219" cy="326018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219" y="6390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07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8" y="375001"/>
            <a:ext cx="85898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Поступово 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зростає словниковий запас</a:t>
            </a:r>
            <a:r>
              <a:rPr lang="uk-UA" sz="28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третьому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починає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ширше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користуватися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дієсловами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Але все-таки в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словниковому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запасі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малят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переважають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іменники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(60%),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дієслова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(25-27%) і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усього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10-12%)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прикметників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А. А.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Люблинська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797" y="3052657"/>
            <a:ext cx="702425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Малята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починають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широко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користуватися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займенниками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прийменниками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Таким чином, у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мовленні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майже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винятком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числівників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дієприкметників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дієприслівників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57347" name="Picture 3" descr="C:\Users\viktoriashpv\Desktop\карапузы\Deti5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945" y="3360559"/>
            <a:ext cx="1745673" cy="330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219" y="6390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140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72" y="263237"/>
            <a:ext cx="86382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третьому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році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словесні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вказівки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дорослих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починають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регулювати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поведінку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дитини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різних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умовах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викликати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або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зупиняти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її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дію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Якщо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раніше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слово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підкріплювало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дію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з предметом, то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тепер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дитина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може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розуміти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словесні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вказівки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uk-UA" sz="3200" b="1" dirty="0">
              <a:solidFill>
                <a:srgbClr val="0000FF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8370" name="Picture 2" descr="C:\Users\viktoriashpv\Desktop\карапузы\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4624156"/>
            <a:ext cx="1219201" cy="196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219" y="6390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7" r="-40"/>
          <a:stretch>
            <a:fillRect/>
          </a:stretch>
        </p:blipFill>
        <p:spPr bwMode="auto">
          <a:xfrm>
            <a:off x="5948542" y="3344148"/>
            <a:ext cx="2685005" cy="3446024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309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71" y="2325900"/>
            <a:ext cx="77376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Мовленнєвий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розвиток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— </a:t>
            </a:r>
          </a:p>
          <a:p>
            <a:pPr lvl="0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один з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основних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чинників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lvl="0"/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становлення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особистості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lvl="0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дошкільному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дитинстві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</a:p>
        </p:txBody>
      </p:sp>
      <p:pic>
        <p:nvPicPr>
          <p:cNvPr id="59396" name="Picture 4" descr="C:\Users\viktoriashpv\Desktop\карапузы\Deti8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71" y="4733640"/>
            <a:ext cx="1731816" cy="205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70" y="401682"/>
            <a:ext cx="86936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У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цей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час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діти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можуть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активно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слухати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невеликі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казки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оповідання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віршики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зміст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яких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виходить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за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межі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наявної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ситуації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спілкування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завдяки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розвитку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уяви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219" y="6390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Рисунок 12" descr="Описание: D:\работа ДНЗ137\ФОТО РАБОТА\ТЕАТР\IMG_18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24"/>
          <a:stretch/>
        </p:blipFill>
        <p:spPr bwMode="auto">
          <a:xfrm>
            <a:off x="5361710" y="3338859"/>
            <a:ext cx="3560616" cy="3251258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89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biel z ozdobnikiem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biel z ozdobnikiem</Template>
  <TotalTime>259</TotalTime>
  <Words>538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biel z ozdobnikiem</vt:lpstr>
      <vt:lpstr>1_Default Design</vt:lpstr>
      <vt:lpstr>Мовленнєвий розвиток як відображення становлення навичок  комунікативно-мовленнєвої компетенції дітей раннього віку.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</dc:creator>
  <cp:lastModifiedBy>viktoriashpv</cp:lastModifiedBy>
  <cp:revision>27</cp:revision>
  <dcterms:created xsi:type="dcterms:W3CDTF">2012-12-02T08:48:13Z</dcterms:created>
  <dcterms:modified xsi:type="dcterms:W3CDTF">2017-06-15T18:46:45Z</dcterms:modified>
</cp:coreProperties>
</file>