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58" r:id="rId3"/>
    <p:sldId id="259" r:id="rId4"/>
    <p:sldId id="265" r:id="rId5"/>
    <p:sldId id="260" r:id="rId6"/>
    <p:sldId id="261" r:id="rId7"/>
    <p:sldId id="267" r:id="rId8"/>
    <p:sldId id="262" r:id="rId9"/>
    <p:sldId id="276" r:id="rId10"/>
    <p:sldId id="263" r:id="rId11"/>
    <p:sldId id="264" r:id="rId12"/>
    <p:sldId id="266" r:id="rId13"/>
    <p:sldId id="27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8" r:id="rId22"/>
    <p:sldId id="280" r:id="rId23"/>
    <p:sldId id="281" r:id="rId24"/>
    <p:sldId id="282" r:id="rId25"/>
    <p:sldId id="283" r:id="rId26"/>
    <p:sldId id="284" r:id="rId27"/>
    <p:sldId id="285" r:id="rId28"/>
    <p:sldId id="27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38BC2-FAE5-4D6B-8E0C-D521AE72D683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CB60D-B94F-4234-BCE0-1A5320254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85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8CB60D-B94F-4234-BCE0-1A53202545D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25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1524C-FBFA-4502-A95D-48D08F4FED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4530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F3FF0-FA3A-4683-B3DC-596E5AB063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212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2B276-D6DE-4B92-822C-D0932E685C6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83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72437-9C6A-4779-9161-1595B954258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58896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AAE32-5669-4D9B-A097-763637AC9B3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8822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AD126-D13E-4B6D-B4E6-7CE4DBB736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8873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6752-6C2F-45F7-A2CF-7B6A7F3040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37114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9757E-4021-4EF4-A613-F228DC4F3EE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916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8EA81-45E3-4B91-BEDA-09B4887CED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09020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EAA74-89CA-4966-98D5-4F976DE0D5D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4429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BE8E-B3A5-4706-8C77-85D1AEC8E5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609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6D7302-BFFD-4CC6-9407-2DD913E17F3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10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632848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Економічне виховання 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дітей дошкільного віку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та шляхи його здійснення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G:\МОИ ПАПКИ\ДОКУМЕНТИ\как мама сказала\анимашки ЕСТЬ\книги\книга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40205"/>
              </a:clrFrom>
              <a:clrTo>
                <a:srgbClr val="04020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26" y="4005064"/>
            <a:ext cx="2765965" cy="253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913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0831" y="2855958"/>
            <a:ext cx="3885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/>
                <a:ea typeface="Calibri"/>
              </a:rPr>
              <a:t> </a:t>
            </a:r>
            <a:r>
              <a:rPr lang="uk-UA" sz="2400" dirty="0" smtClean="0">
                <a:latin typeface="Times New Roman"/>
                <a:ea typeface="Calibri"/>
              </a:rPr>
              <a:t>   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Завдання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економічної освіти вирішується через ігрову діяльність,  ігрові  прийоми, за  допомогою  яких  закладаються  основи  економічного  образу  мислення у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дитини-дошкільника.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0831" y="548680"/>
            <a:ext cx="3885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/>
                <a:ea typeface="Calibri"/>
              </a:rPr>
              <a:t> </a:t>
            </a:r>
            <a:r>
              <a:rPr lang="uk-UA" sz="2400" dirty="0" smtClean="0">
                <a:latin typeface="Times New Roman"/>
                <a:ea typeface="Calibri"/>
              </a:rPr>
              <a:t>  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Основний 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вид діяльності дошкільників – гра. Саме гра наповнює життя  дітей  неповторним, цікавим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змістом</a:t>
            </a:r>
            <a:r>
              <a:rPr lang="uk-UA" b="1" dirty="0" smtClean="0">
                <a:solidFill>
                  <a:srgbClr val="0070C0"/>
                </a:solidFill>
                <a:latin typeface="Times New Roman"/>
                <a:ea typeface="Calibri"/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viktoriashpv\Desktop\для економики\IMG_20170201_103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19" y="548680"/>
            <a:ext cx="4212468" cy="561662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572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C:\Users\viktoriashpv\Desktop\для економики\IMG_20170201_104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920" y="2276872"/>
            <a:ext cx="4572000" cy="342900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32920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 Засвоїти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складні економічні  поняття  допоможуть  персонажі  знайомих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казок</a:t>
            </a:r>
            <a:r>
              <a:rPr lang="uk-UA" b="1" dirty="0" smtClean="0">
                <a:solidFill>
                  <a:srgbClr val="0070C0"/>
                </a:solidFill>
                <a:latin typeface="Times New Roman"/>
                <a:ea typeface="Calibri"/>
              </a:rPr>
              <a:t>.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3910896"/>
            <a:ext cx="4320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 Казки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використовуються для виховання таких якостей особистості, як працьовитість, ощадливість, практичність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849888"/>
            <a:ext cx="86813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just">
              <a:lnSpc>
                <a:spcPct val="115000"/>
              </a:lnSpc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Виявляється, що  в будь-якій казці  можна  знайти  економіку.</a:t>
            </a:r>
            <a:endParaRPr lang="ru-RU" sz="24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9219" name="Picture 3" descr="F:\DCIM\100CANON\IMG_288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6" t="9763"/>
          <a:stretch/>
        </p:blipFill>
        <p:spPr bwMode="auto">
          <a:xfrm>
            <a:off x="246386" y="332656"/>
            <a:ext cx="4044416" cy="297992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015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viktoriashpv\Desktop\для економики\IMG_20170201_1128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9" y="2924944"/>
            <a:ext cx="4392488" cy="329436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809" y="188640"/>
            <a:ext cx="8485138" cy="253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Великий  внесок  в  економічне  виховання  роблять  екскурсії.  Вони дають  дітям  можливість  побачити  на  власні очі те,  про  що їм  розповідають,  чому   навчають   і   пізніше   відобразити  в сюжетно-рольовій   грі. </a:t>
            </a:r>
            <a:endParaRPr lang="ru-RU" sz="28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197" name="Picture 5" descr="C:\Users\viktoriashpv\Desktop\для економики\IMG_20170202_225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924944"/>
            <a:ext cx="4164659" cy="329436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015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Не  менш  важливими  є  екскурсії  в  природу.  Організовуючи  з дітьми  спостереження  за  природою,  вихователь  цим  самим  виховує бережне  ставлення  до  всього,  що  їх   оточує.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71740"/>
            <a:ext cx="5832648" cy="4369979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929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G:\Петровна\фото_м-о\20160224_0921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3" r="7833"/>
          <a:stretch/>
        </p:blipFill>
        <p:spPr bwMode="auto">
          <a:xfrm>
            <a:off x="179512" y="165019"/>
            <a:ext cx="4891314" cy="330083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G:\Петровна\фото_м-о\20160224_0925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" r="9150"/>
          <a:stretch/>
        </p:blipFill>
        <p:spPr bwMode="auto">
          <a:xfrm>
            <a:off x="4211960" y="3520693"/>
            <a:ext cx="4703751" cy="314781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0072" y="508505"/>
            <a:ext cx="381642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Заняття  з  фізичної  культури  покликані берегти  та  зміцнювати  малят,  а  це  виховує  бережливе  ставлення  до  здоров’я.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3717032"/>
            <a:ext cx="3041889" cy="300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726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viktoriashpv\Desktop\для економики\IMG_20170203_091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87" y="3428999"/>
            <a:ext cx="4226281" cy="316971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683" y="238328"/>
            <a:ext cx="87264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/>
                <a:ea typeface="Calibri"/>
              </a:rPr>
              <a:t>   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У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дітей шестирічного віку потрібно починати формувати початкові уявлення щодо фінансових категорій: гроші, ціна, вартість, кошти та ін. В доступній  формі  слід  знайомити  дітей  з  рекламою:  правильно відноситись до неї, розбиратися в ній, вести  себе  адекватно  в  реальних ситуаціях, розвивати розумні потреби; формувати у дитини економічну культуру.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44" name="Picture 4" descr="C:\Users\viktoriashpv\Desktop\для економики\IMG_20170203_091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077" y="2708920"/>
            <a:ext cx="4257390" cy="3193043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177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674" y="-4125"/>
            <a:ext cx="91476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580" algn="ctr">
              <a:spcAft>
                <a:spcPts val="0"/>
              </a:spcAft>
            </a:pPr>
            <a:r>
              <a:rPr lang="uk-UA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Завдання економічного </a:t>
            </a:r>
            <a:r>
              <a:rPr lang="uk-UA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виховання дошкільників: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0296" y="1628800"/>
            <a:ext cx="8640960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Формувати  елементарні  економічні  знання  у  дітей;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Учити розуміти та цінувати навколишній предметний світ (як результат людської праці), помічати  рукотворну красу, ставитися до неї з повагою;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Формувати ціннісне ставлення до таких якостей людини-господаря, як: бережливість,  раціональність,  економічність,  працелюбність;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Розвивати емоційну сферу, здатність розрізняти почуття інших людей, формувати  позитивну  самооцінку;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Виховувати  в  дітей  навички  мовленнєвого  етикету;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Формувати розумні потреби  та  вміння  правильно  поводитися  у реальних життєвих ситуаціях.</a:t>
            </a:r>
            <a:endParaRPr lang="ru-RU" sz="2400" b="1" dirty="0">
              <a:solidFill>
                <a:srgbClr val="0070C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65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76" y="9006"/>
            <a:ext cx="914400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580" algn="ctr">
              <a:spcAft>
                <a:spcPts val="0"/>
              </a:spcAft>
            </a:pPr>
            <a:r>
              <a:rPr lang="uk-UA" sz="2400" dirty="0">
                <a:ln w="11430">
                  <a:noFill/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При реалізації завдань економічного виховання в дошкільному закладі виділяють чотири напрямки роботи:</a:t>
            </a:r>
            <a:endParaRPr lang="ru-RU" sz="2400" dirty="0">
              <a:ln w="11430">
                <a:noFill/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46492"/>
            <a:ext cx="878497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Times New Roman"/>
                <a:ea typeface="Calibri"/>
              </a:rPr>
              <a:t>1. Дати дітям знання про працю та про все, що з нею пов’язано, згідно з основними  програмами  розвитку,  виховання і навчання дітей в дошкільному  закладі.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</a:rPr>
              <a:t> Тому </a:t>
            </a:r>
            <a:r>
              <a:rPr lang="uk-UA" sz="2000" b="1" dirty="0" smtClean="0">
                <a:solidFill>
                  <a:srgbClr val="0070C0"/>
                </a:solidFill>
                <a:latin typeface="Times New Roman"/>
                <a:ea typeface="Calibri"/>
              </a:rPr>
              <a:t>що праця – провідна категорія  економічної науки.</a:t>
            </a:r>
          </a:p>
          <a:p>
            <a:pPr indent="449580" algn="just">
              <a:spcAft>
                <a:spcPts val="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Ознайомити дітей з простими економічними термінами: економіка, бюджет, ціна, гроші, товар, вартість, банк, реклама, власник, конкуренція, продукція,  ярмарок  та  ін.; познайомити дітей з новими  професіями,  такими як менеджер, підприємець, бізнесмен, фінансист, рекламодавець, фермер та ін.; познайомити з поняттями: дорожче – дешевше, вигідно – невигідно, виграв, програв, поміняв; формувати знання про людину бережливу, економну, гарного господаря; вчити правилам чесної, справедливої  гри,  вмінню  програвати,  не  ображаючись  на  партнера.</a:t>
            </a:r>
            <a:endParaRPr lang="ru-RU" sz="20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uk-UA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3. Формувати у  дітей  економічне мислення шляхом залучення старших  дошкільнят в процес сюжетно-рольових ігор, настільно-друкованих,  дидактичних;  читання  художньої  літератури.</a:t>
            </a:r>
            <a:endParaRPr lang="ru-RU" sz="20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uk-UA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4. Педагогічно взаємодіяти з батьками: проводити просвітницьку роботу  з  питань  економічної  освіти  дошкільників;  активно їх  залучати до процесу  формування  економічних знань дітей в умовах дошкільного закладу та сім’ї. </a:t>
            </a:r>
            <a:endParaRPr lang="ru-RU" sz="20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6582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viktoriashpv\Desktop\для економики\IMG_8770-03-02-17-01-3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781" y="3159679"/>
            <a:ext cx="4572000" cy="342900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viktoriashpv\Desktop\для економики\IMG_8776-03-02-17-01-3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6" y="302179"/>
            <a:ext cx="3651333" cy="486844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Картинки по запросу картинки семь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Картинки по запросу картинки семь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24761" y="324208"/>
            <a:ext cx="47520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Педагогічно </a:t>
            </a:r>
            <a:r>
              <a:rPr lang="uk-UA" sz="3200" b="1" dirty="0">
                <a:solidFill>
                  <a:srgbClr val="0070C0"/>
                </a:solidFill>
                <a:latin typeface="Times New Roman"/>
                <a:ea typeface="Calibri"/>
              </a:rPr>
              <a:t>взаємодіяти з </a:t>
            </a:r>
            <a:r>
              <a:rPr lang="uk-UA" sz="3200" b="1" dirty="0" smtClean="0">
                <a:solidFill>
                  <a:srgbClr val="0070C0"/>
                </a:solidFill>
                <a:latin typeface="Times New Roman"/>
                <a:ea typeface="Calibri"/>
              </a:rPr>
              <a:t>батьками: </a:t>
            </a:r>
          </a:p>
          <a:p>
            <a:r>
              <a:rPr lang="uk-UA" sz="3200" b="1" dirty="0">
                <a:solidFill>
                  <a:srgbClr val="0070C0"/>
                </a:solidFill>
                <a:latin typeface="Times New Roman"/>
                <a:ea typeface="Calibri"/>
              </a:rPr>
              <a:t>батьки  і  педагоги  повинні  працювати  разом.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171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0" y="260648"/>
            <a:ext cx="4320539" cy="287996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1414"/>
            <a:ext cx="3760787" cy="56451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768" y="3723989"/>
            <a:ext cx="4572000" cy="26138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аме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сім’я повинна виховувати у дитини культуру споживання,  спілкування,  пізнання,  що є основою для розвитку економічної  культури.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0005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95" y="0"/>
            <a:ext cx="915507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905">
                  <a:solidFill>
                    <a:srgbClr val="7030A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Коли слід починати знайомство </a:t>
            </a:r>
          </a:p>
          <a:p>
            <a:pPr algn="ctr"/>
            <a:r>
              <a:rPr lang="uk-UA" sz="4800" b="1" dirty="0" smtClean="0">
                <a:ln w="1905">
                  <a:solidFill>
                    <a:srgbClr val="7030A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дітей з економікою?</a:t>
            </a:r>
            <a:endParaRPr lang="uk-UA" sz="4800" b="1" dirty="0">
              <a:ln w="1905">
                <a:solidFill>
                  <a:srgbClr val="7030A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031" y="4581225"/>
            <a:ext cx="3938160" cy="220349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76" y="3429000"/>
            <a:ext cx="4384054" cy="273890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377" y="1615053"/>
            <a:ext cx="4384054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З якого віку дитина  повинна дізнатися про світ економічних  відносин? Як і за допомогою якого устаткування навчати дітей економіці? І чи потрібно це робити?</a:t>
            </a:r>
            <a:endParaRPr lang="uk-UA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53074" y="1408159"/>
            <a:ext cx="4490925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Чим </a:t>
            </a:r>
            <a:r>
              <a:rPr lang="uk-UA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раніше ми почнемо економічну освіту дітей, тим їх дії і вчинки будуть більш раціональними, усвідомленими, тому,  що саме в дошкільному віці діти набувають первинний досвід  елементарних економічних відносин. Чим старше діти, тим більше вони активно беруть участь у вирішенні багатьох економічних проблем сім'ї: розподіл сімейного бюджету, складання меню, придбання покупок.</a:t>
            </a:r>
          </a:p>
        </p:txBody>
      </p:sp>
    </p:spTree>
    <p:extLst>
      <p:ext uri="{BB962C8B-B14F-4D97-AF65-F5344CB8AC3E}">
        <p14:creationId xmlns:p14="http://schemas.microsoft.com/office/powerpoint/2010/main" val="761728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6"/>
          <a:stretch/>
        </p:blipFill>
        <p:spPr bwMode="auto">
          <a:xfrm>
            <a:off x="251520" y="187540"/>
            <a:ext cx="3082726" cy="373998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 descr="C:\Users\viktoriashpv\Desktop\для економики\image-0-02-05-5747f4a22d72b5a7c744e46707e15c75c24da703e20a59fb59951e020418025f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8" r="6944" b="10235"/>
          <a:stretch/>
        </p:blipFill>
        <p:spPr bwMode="auto">
          <a:xfrm flipH="1">
            <a:off x="5875102" y="2793448"/>
            <a:ext cx="3102809" cy="402285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1" y="0"/>
            <a:ext cx="547907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Вранці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, коли дитина приходить до ДНЗ, вона складає речі і дуже важливо, щоб  і  вихователь, і  батьки  звертали увагу  на  те,  як  саме  дитина  складає ці речі. Такі звички  автоматизують  її  до охайності.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4340" name="Picture 4" descr="C:\Users\viktoriashpv\Desktop\для економики\image-0-02-05-c90594b8f50bf958d9a3388ee0a5c758b989f2274a096f43c611193b19625fdc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021" y="2793448"/>
            <a:ext cx="2982570" cy="402285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9" y="4221088"/>
            <a:ext cx="2232248" cy="247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396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21011"/>
            <a:ext cx="8388424" cy="1833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Дітей  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раннього  віку  привчаємо цінувати працю інших людей,  спостерігаючи  за  працею  няні,  обслуговуючого персоналу дитячого садочка.  </a:t>
            </a:r>
            <a:endParaRPr lang="uk-UA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На  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організованих  заняттях-екскурсіях  діти  пізнають працю медичної сестри,  кухаря, пралі.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Picture 2" descr="C:\Users\viktoriashpv\Desktop\для економики\IMG_20170201_110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18" y="2148344"/>
            <a:ext cx="2654046" cy="353872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viktoriashpv\Desktop\для економики\IMG_20170201_1119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733" y="2636912"/>
            <a:ext cx="2654046" cy="353872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viktoriashpv\Desktop\Раб.Ст\для економики\IMG_20170201_1100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3212976"/>
            <a:ext cx="2654047" cy="353872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41764" y="1925206"/>
            <a:ext cx="61022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>
              <a:lnSpc>
                <a:spcPct val="115000"/>
              </a:lnSpc>
            </a:pPr>
            <a:r>
              <a:rPr lang="uk-UA" sz="2000" b="1" dirty="0" smtClean="0">
                <a:ln w="1905"/>
                <a:gradFill>
                  <a:gsLst>
                    <a:gs pos="0">
                      <a:srgbClr val="2C5E96">
                        <a:shade val="20000"/>
                        <a:satMod val="200000"/>
                      </a:srgbClr>
                    </a:gs>
                    <a:gs pos="78000">
                      <a:srgbClr val="2C5E9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C5E9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Набуті  </a:t>
            </a:r>
            <a:r>
              <a:rPr lang="uk-UA" sz="2000" b="1" dirty="0">
                <a:ln w="1905"/>
                <a:gradFill>
                  <a:gsLst>
                    <a:gs pos="0">
                      <a:srgbClr val="2C5E96">
                        <a:shade val="20000"/>
                        <a:satMod val="200000"/>
                      </a:srgbClr>
                    </a:gs>
                    <a:gs pos="78000">
                      <a:srgbClr val="2C5E9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C5E9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знання малята використовують  у  грі. </a:t>
            </a:r>
            <a:endParaRPr lang="ru-RU" sz="2000" b="1" dirty="0">
              <a:ln w="1905"/>
              <a:gradFill>
                <a:gsLst>
                  <a:gs pos="0">
                    <a:srgbClr val="2C5E96">
                      <a:shade val="20000"/>
                      <a:satMod val="200000"/>
                    </a:srgbClr>
                  </a:gs>
                  <a:gs pos="78000">
                    <a:srgbClr val="2C5E96">
                      <a:tint val="90000"/>
                      <a:shade val="89000"/>
                      <a:satMod val="220000"/>
                    </a:srgbClr>
                  </a:gs>
                  <a:gs pos="100000">
                    <a:srgbClr val="2C5E9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166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5942" y="121172"/>
            <a:ext cx="4420553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На  прогулянці  спостерігаємо  за  працею  двірника,  звертаємо  увагу на  чисте подвір’я.  Взимку  малята  часто  бачать  як  двірники  розчищають стежки  від  снігу  і  самі  старанно  намагаються  прибирати  сніг  зі  стежки. Обов’язково  йде  підтримка  дітей  похвалою.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F:\DCIM\100CANON\IMG_28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983" y="3398992"/>
            <a:ext cx="4408497" cy="3306373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DCIM\100CANON\IMG_28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32656"/>
            <a:ext cx="4248473" cy="3186355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анимация дворник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3789040"/>
            <a:ext cx="3384376" cy="292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848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404664"/>
            <a:ext cx="5832648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Малята  із задоволенням  виконують  прості  трудові  доручення.  З перших  днів  перебування  в  садочку  разом  з  малятами  складаємо іграшки;  під  час  роздягання  звертаємо  увагу  на  те,  щоб  речі  не  кидали на  підлогу,  а  охайно  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клали 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на  стільчик  чи  складали  в  шафу. 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3" descr="C:\Users\viktoriashpv\Desktop\для економики\IMG_20170202_2256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6"/>
          <a:stretch/>
        </p:blipFill>
        <p:spPr bwMode="auto">
          <a:xfrm>
            <a:off x="203240" y="96206"/>
            <a:ext cx="2585282" cy="3332485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DCIM\100CANON\IMG_28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3" r="9556"/>
          <a:stretch/>
        </p:blipFill>
        <p:spPr bwMode="auto">
          <a:xfrm>
            <a:off x="548255" y="3548640"/>
            <a:ext cx="2205421" cy="3158970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DCIM\100CANON\IMG_28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90415" y="3059686"/>
            <a:ext cx="4166949" cy="312521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DCIM\100CANON\IMG_28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5" r="25715"/>
          <a:stretch/>
        </p:blipFill>
        <p:spPr bwMode="auto">
          <a:xfrm>
            <a:off x="2987824" y="2869412"/>
            <a:ext cx="2755806" cy="383819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270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009521" cy="148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Діти  раннього  віку  дуже завзяті  до  роботи  і  тут  головне  не  «відбити»  бажання   дитини  («ти  ще замалий», «ще встигнеш» та ін..),  треба  вірно направити  дії  дитини, пояснити,  як вірно  слід  робити   (не поспішаючи,  обережно,  охайно).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3075" name="Picture 3" descr="F:\DCIM\100CANON\IMG_286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1" t="8687" b="9091"/>
          <a:stretch/>
        </p:blipFill>
        <p:spPr bwMode="auto">
          <a:xfrm>
            <a:off x="291596" y="2060848"/>
            <a:ext cx="4047966" cy="316223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DCIM\100CANON\IMG_2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14" y="3356992"/>
            <a:ext cx="4204503" cy="315337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958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6514" y="155503"/>
            <a:ext cx="5436096" cy="219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Виховуючи  культурно-гігієнічні  навички,  обов’язково наголошується,  що  треба  бережно  відноситися  до  своїх  речей,  щоб  не забруднитися, не замочити рукава,  щоб  одяг  не  зіпсувати,  бо  батькам доведеться  витрачати  гроші  на  нові  речі.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7172" name="Picture 4" descr="F:\DCIM\100CANON\IMG_28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9091"/>
          <a:stretch/>
        </p:blipFill>
        <p:spPr bwMode="auto">
          <a:xfrm>
            <a:off x="1115616" y="3853892"/>
            <a:ext cx="3816423" cy="283866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DCIM\100CANON\IMG_28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78567"/>
            <a:ext cx="2599555" cy="3466073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viktoriashpv\Desktop\работa\харчування\IMG_20170118_1157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919" y="2492897"/>
            <a:ext cx="3840061" cy="288004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67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9036496" cy="254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Малята  залюбки  слухають  твори  художньої  літератури.  Народна мудрість  не  дарма  мудра,  бо  в  ній  закладені  майже  всі  аспекти виховання.  «Хто  не  працює,  той не їсть» - малята  ще  не можуть  зрозуміти це  прислів’я,  а  ось  зміст  </a:t>
            </a:r>
            <a:r>
              <a:rPr lang="uk-UA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потішки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   «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Сорока-ворона  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кашу  варила»  малятам  доступний:   сорока  всім  кашу  дала,  а  одному  ні,  бо  він «дров  не  рубав,  піч  не  топив,  воду  не  носив,  кашу не варив»,  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тому 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він не 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заслуговує  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їжі. 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518350"/>
            <a:ext cx="295232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just">
              <a:lnSpc>
                <a:spcPct val="115000"/>
              </a:lnSpc>
            </a:pPr>
            <a:r>
              <a:rPr lang="uk-UA" sz="2000" b="1" dirty="0" smtClean="0">
                <a:ln w="1905"/>
                <a:gradFill>
                  <a:gsLst>
                    <a:gs pos="0">
                      <a:srgbClr val="2C5E96">
                        <a:shade val="20000"/>
                        <a:satMod val="200000"/>
                      </a:srgbClr>
                    </a:gs>
                    <a:gs pos="78000">
                      <a:srgbClr val="2C5E9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C5E9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	З малятами  </a:t>
            </a:r>
            <a:r>
              <a:rPr lang="uk-UA" sz="2000" b="1" dirty="0">
                <a:ln w="1905"/>
                <a:gradFill>
                  <a:gsLst>
                    <a:gs pos="0">
                      <a:srgbClr val="2C5E96">
                        <a:shade val="20000"/>
                        <a:satMod val="200000"/>
                      </a:srgbClr>
                    </a:gs>
                    <a:gs pos="78000">
                      <a:srgbClr val="2C5E9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C5E9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обговорюємо зміст і приходимо до висновку,  що  лише  праця  оплачується,  а  ледарі нічого не мають. Знаходимо економічний підтекст у казках  «Півник і двоє мишенят», «Теремок»,  «Ріпка»,  «Про курочку Рябу».</a:t>
            </a:r>
            <a:endParaRPr lang="ru-RU" sz="2000" b="1" dirty="0">
              <a:ln w="1905"/>
              <a:gradFill>
                <a:gsLst>
                  <a:gs pos="0">
                    <a:srgbClr val="2C5E96">
                      <a:shade val="20000"/>
                      <a:satMod val="200000"/>
                    </a:srgbClr>
                  </a:gs>
                  <a:gs pos="78000">
                    <a:srgbClr val="2C5E96">
                      <a:tint val="90000"/>
                      <a:shade val="89000"/>
                      <a:satMod val="220000"/>
                    </a:srgbClr>
                  </a:gs>
                  <a:gs pos="100000">
                    <a:srgbClr val="2C5E9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4099" name="Picture 3" descr="F:\DCIM\100CANON\IMG_28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18279"/>
            <a:ext cx="5724127" cy="4293095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500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61863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	Щоб </a:t>
            </a:r>
            <a:r>
              <a:rPr lang="uk-UA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закріпити придбанні «економічні» знання дітей, необхідна підтримка  батьків.  Щоб  навчити  </a:t>
            </a:r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малят  </a:t>
            </a:r>
            <a:r>
              <a:rPr lang="uk-UA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бути  охайними,  гарно  складати речі у шафі для роздягання, замало пояснень вихователя, необхідний практичний  досвід закріплений батьками вдома, у повсякденному житті. </a:t>
            </a:r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Адже </a:t>
            </a:r>
            <a:r>
              <a:rPr lang="uk-UA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лише спільно з сім’єю  можна  виховати  </a:t>
            </a:r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бережливу  </a:t>
            </a:r>
            <a:r>
              <a:rPr lang="uk-UA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та  </a:t>
            </a:r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економічну маленьку людину.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34811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8136904" cy="50027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uk-UA" sz="4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Ознайомлюючи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дітей ще у ранньому віці </a:t>
            </a:r>
            <a:r>
              <a:rPr lang="uk-UA" sz="4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з правилами бережного ставлення до одягу, взуття,  іграшок,  посуду, природних ресурсів,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 ми </a:t>
            </a:r>
            <a:r>
              <a:rPr lang="uk-UA" sz="4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вже здійснюємо економічне  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виховання малят.</a:t>
            </a:r>
            <a:endParaRPr lang="ru-RU" sz="4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384074"/>
            <a:ext cx="7992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Дякуємо 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увагу!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158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531441"/>
            <a:ext cx="5679722" cy="705730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61002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viktoriashpv\Desktop\для економики\IMG_20170202_0939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51" y="131488"/>
            <a:ext cx="4283968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viktoriashpv\Desktop\для економики\IMG_20170201_1046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4283968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134370"/>
            <a:ext cx="4427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/>
                <a:ea typeface="Calibri"/>
              </a:rPr>
              <a:t> </a:t>
            </a:r>
            <a:r>
              <a:rPr lang="uk-UA" dirty="0" smtClean="0">
                <a:latin typeface="Times New Roman"/>
                <a:ea typeface="Calibri"/>
              </a:rPr>
              <a:t>     </a:t>
            </a:r>
            <a:r>
              <a:rPr lang="uk-UA" sz="24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Економічне </a:t>
            </a:r>
            <a:r>
              <a:rPr lang="uk-UA" sz="2400" b="1" i="1" dirty="0">
                <a:solidFill>
                  <a:srgbClr val="0070C0"/>
                </a:solidFill>
                <a:latin typeface="Times New Roman"/>
                <a:ea typeface="Calibri"/>
              </a:rPr>
              <a:t>виховання 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у дошкільному закладі – це організована педагогічна  діяльність, спеціально продумана система роботи, спрямована на формування економічної свідомості.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171" name="Picture 3" descr="C:\Users\viktoriashpv\Desktop\для економики\IMG_20170203_091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6" y="3501008"/>
            <a:ext cx="4283968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115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2304" y="2564904"/>
            <a:ext cx="8280920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розкрити дитині навколишній предметний світ духовних і матеріальних цінностей як частини загальнолюдської культури і в процесі пізнання сформувати відповідну поведінку (на доступному рівні усвідомити, що в кожну річ, предмет вкладено  працю  багатьох  людей).</a:t>
            </a:r>
            <a:endParaRPr lang="ru-RU" sz="28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6446" y="476672"/>
            <a:ext cx="86926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Мета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 виховання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0375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37743" y="228667"/>
            <a:ext cx="41044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 </a:t>
            </a:r>
            <a:r>
              <a:rPr lang="uk-UA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Основним </a:t>
            </a:r>
            <a:r>
              <a:rPr lang="uk-UA" sz="24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складовим елементом економічної освіти та економічного виховання  є  формування в дошкільному віці поважного відношення до праці оточуючих людей та її результатів</a:t>
            </a:r>
            <a:r>
              <a:rPr lang="uk-UA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.</a:t>
            </a:r>
            <a:endParaRPr lang="ru-RU" sz="2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viktoriashpv\Desktop\для економики\IMG_20170201_112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8667"/>
            <a:ext cx="4187717" cy="314078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iktoriashpv\Desktop\для економики\IMG_20170201_100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4217271" cy="3162953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viktoriashpv\Desktop\для економики\IMG_20170207_0959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743" y="3573016"/>
            <a:ext cx="4192496" cy="3144372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815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88147"/>
            <a:ext cx="5819862" cy="34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Економічне виховання дошкільників 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–  це,  перш за все,  знання про  працю  та  все, що з нею пов'язане.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Тому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що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реалізація  завдань  економічного  виховання  можлива за умови повноцінного вирішення завдань трудового виховання  в усіх  вікових  групах дитячого садка. </a:t>
            </a:r>
            <a:endParaRPr lang="ru-RU" sz="24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220" name="Picture 4" descr="C:\Users\viktoriashpv\Desktop\для економики\IMG_20170202_2303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39" y="3573016"/>
            <a:ext cx="4139952" cy="306990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viktoriashpv\Desktop\для економики\IMG_20170201_1121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742" y="3551467"/>
            <a:ext cx="3995936" cy="3054979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DCIM\100CANON\IMG_28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5" t="7843"/>
          <a:stretch/>
        </p:blipFill>
        <p:spPr bwMode="auto">
          <a:xfrm>
            <a:off x="211445" y="221313"/>
            <a:ext cx="2522952" cy="319698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491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iktoriashpv\Desktop\для економики\IMG_20170111_1005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42" y="2411936"/>
            <a:ext cx="4359094" cy="326271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721" y="192651"/>
            <a:ext cx="4248472" cy="2181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Важливе значення в економічному вихованні відіграє ручна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праця. Таким  </a:t>
            </a: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чином,  малюки  отримують  хороші  уроки  економії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</p:txBody>
      </p:sp>
      <p:pic>
        <p:nvPicPr>
          <p:cNvPr id="4099" name="Picture 3" descr="C:\Users\viktoriashpv\Desktop\для економики\IMG_20170123_123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45" y="3571577"/>
            <a:ext cx="4308620" cy="323146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54519" y="0"/>
            <a:ext cx="4572000" cy="36033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49580">
              <a:lnSpc>
                <a:spcPct val="115000"/>
              </a:lnSpc>
            </a:pPr>
            <a:r>
              <a:rPr lang="uk-UA" sz="20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Взагалі  праця  являється  провідною економічною категорією  за умови,  якщо  дошкільнята вчитимуться не лише вирізняти трудові дії з інших  видів  діяльності,  розуміти   послідовність  трудових  операцій,  але  й вчитимуться   бережливо  ставитись  до  результатів  своєї  праці  та  інших дітей,  до  праці  дорослих.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24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40685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</a:rPr>
              <a:t>Процес економічного виховання реалізується  через   різні  форми  його організації.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Дитячий  заклад  –  це,  можна  сказати, умовна </a:t>
            </a:r>
            <a:r>
              <a:rPr lang="uk-UA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ситуація в </a:t>
            </a: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якій дитина реалізує придбаний у  сім’ї,  в соціумі «економічний досвід».</a:t>
            </a:r>
            <a:endParaRPr lang="ru-RU" sz="24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35299"/>
            <a:ext cx="5967263" cy="449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90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theme1.xml><?xml version="1.0" encoding="utf-8"?>
<a:theme xmlns:a="http://schemas.openxmlformats.org/drawingml/2006/main" name="biel z ozdobnikiem">
  <a:themeElements>
    <a:clrScheme name="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</TotalTime>
  <Words>1243</Words>
  <Application>Microsoft Office PowerPoint</Application>
  <PresentationFormat>Экран (4:3)</PresentationFormat>
  <Paragraphs>55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biel z ozdobnikiem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viktoriashpv</dc:creator>
  <cp:lastModifiedBy>viktoriashpv</cp:lastModifiedBy>
  <cp:revision>45</cp:revision>
  <dcterms:created xsi:type="dcterms:W3CDTF">2017-02-03T21:03:02Z</dcterms:created>
  <dcterms:modified xsi:type="dcterms:W3CDTF">2017-02-13T21:32:35Z</dcterms:modified>
</cp:coreProperties>
</file>